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64037" y="1640919"/>
            <a:ext cx="7415927" cy="1892618"/>
          </a:xfrm>
          <a:prstGeom prst="rect">
            <a:avLst/>
          </a:prstGeom>
          <a:noFill/>
        </p:spPr>
        <p:txBody>
          <a:bodyPr wrap="square" rtlCol="0" anchor="t"/>
          <a:lstStyle/>
          <a:p>
            <a:pPr marL="0" indent="0">
              <a:lnSpc>
                <a:spcPts val="7450"/>
              </a:lnSpc>
              <a:buNone/>
            </a:pPr>
            <a:r>
              <a:rPr lang="en-US" sz="5960" dirty="0">
                <a:solidFill>
                  <a:srgbClr val="FFFFFF"/>
                </a:solidFill>
                <a:latin typeface="Barlow" pitchFamily="34" charset="0"/>
                <a:ea typeface="Barlow" pitchFamily="34" charset="-122"/>
                <a:cs typeface="Barlow" pitchFamily="34" charset="-120"/>
              </a:rPr>
              <a:t>My Path, My Story: An Autobiography</a:t>
            </a:r>
            <a:endParaRPr lang="en-US" sz="5960" dirty="0"/>
          </a:p>
        </p:txBody>
      </p:sp>
      <p:sp>
        <p:nvSpPr>
          <p:cNvPr id="6" name="Text 2"/>
          <p:cNvSpPr/>
          <p:nvPr/>
        </p:nvSpPr>
        <p:spPr>
          <a:xfrm>
            <a:off x="864037" y="4703921"/>
            <a:ext cx="7415927" cy="1975247"/>
          </a:xfrm>
          <a:prstGeom prst="rect">
            <a:avLst/>
          </a:prstGeom>
          <a:noFill/>
        </p:spPr>
        <p:txBody>
          <a:bodyPr wrap="square" rtlCol="0" anchor="t"/>
          <a:lstStyle/>
          <a:p>
            <a:pPr marL="0" indent="0">
              <a:lnSpc>
                <a:spcPts val="3110"/>
              </a:lnSpc>
              <a:buNone/>
            </a:pPr>
            <a:r>
              <a:rPr lang="en-US" sz="1945" dirty="0">
                <a:solidFill>
                  <a:srgbClr val="E5E0DF"/>
                </a:solidFill>
                <a:latin typeface="Barlow" pitchFamily="34" charset="0"/>
                <a:ea typeface="Barlow" pitchFamily="34" charset="-122"/>
                <a:cs typeface="Barlow" pitchFamily="34" charset="-120"/>
              </a:rPr>
              <a:t>Life is a fascinating journey filled with twists, turns, and unforgettable moments. As I look back on my own path, I am reminded of the diverse experiences that have shaped me into the person I am today. This autobiography is a glimpse into my life, a collection of moments and mosaics that have left an indelible mark on me and those around me.</a:t>
            </a:r>
            <a:endParaRPr lang="en-US" sz="1945" dirty="0"/>
          </a:p>
        </p:txBody>
      </p:sp>
      <p:sp>
        <p:nvSpPr>
          <p:cNvPr id="9" name="Text 5"/>
          <p:cNvSpPr/>
          <p:nvPr/>
        </p:nvSpPr>
        <p:spPr>
          <a:xfrm>
            <a:off x="1382316" y="6156722"/>
            <a:ext cx="1581031" cy="431959"/>
          </a:xfrm>
          <a:prstGeom prst="rect">
            <a:avLst/>
          </a:prstGeom>
          <a:noFill/>
        </p:spPr>
        <p:txBody>
          <a:bodyPr wrap="none" rtlCol="0" anchor="t"/>
          <a:lstStyle/>
          <a:p>
            <a:pPr marL="0" indent="0" algn="l">
              <a:lnSpc>
                <a:spcPts val="3400"/>
              </a:lnSpc>
              <a:buNone/>
            </a:pPr>
            <a:endParaRPr lang="en-US" sz="243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64037" y="2401610"/>
            <a:ext cx="5965984" cy="685800"/>
          </a:xfrm>
          <a:prstGeom prst="rect">
            <a:avLst/>
          </a:prstGeom>
          <a:noFill/>
        </p:spPr>
        <p:txBody>
          <a:bodyPr wrap="none" rtlCol="0" anchor="t"/>
          <a:lstStyle/>
          <a:p>
            <a:pPr marL="0" indent="0">
              <a:lnSpc>
                <a:spcPts val="5400"/>
              </a:lnSpc>
              <a:buNone/>
            </a:pPr>
            <a:r>
              <a:rPr lang="en-US" sz="4320" dirty="0">
                <a:solidFill>
                  <a:srgbClr val="FFFFFF"/>
                </a:solidFill>
                <a:latin typeface="Barlow" pitchFamily="34" charset="0"/>
                <a:ea typeface="Barlow" pitchFamily="34" charset="-122"/>
                <a:cs typeface="Barlow" pitchFamily="34" charset="-120"/>
              </a:rPr>
              <a:t>Challenges and Triumphs</a:t>
            </a:r>
            <a:endParaRPr lang="en-US" sz="4320" dirty="0"/>
          </a:p>
        </p:txBody>
      </p:sp>
      <p:sp>
        <p:nvSpPr>
          <p:cNvPr id="6" name="Text 2"/>
          <p:cNvSpPr/>
          <p:nvPr/>
        </p:nvSpPr>
        <p:spPr>
          <a:xfrm>
            <a:off x="864037" y="3457694"/>
            <a:ext cx="7415927" cy="2370296"/>
          </a:xfrm>
          <a:prstGeom prst="rect">
            <a:avLst/>
          </a:prstGeom>
          <a:noFill/>
        </p:spPr>
        <p:txBody>
          <a:bodyPr wrap="square" rtlCol="0" anchor="t"/>
          <a:lstStyle/>
          <a:p>
            <a:pPr marL="0" indent="0">
              <a:lnSpc>
                <a:spcPts val="3110"/>
              </a:lnSpc>
              <a:buNone/>
            </a:pPr>
            <a:r>
              <a:rPr lang="en-US" sz="1945" dirty="0">
                <a:solidFill>
                  <a:srgbClr val="E5E0DF"/>
                </a:solidFill>
                <a:latin typeface="Barlow" pitchFamily="34" charset="0"/>
                <a:ea typeface="Barlow" pitchFamily="34" charset="-122"/>
                <a:cs typeface="Barlow" pitchFamily="34" charset="-120"/>
              </a:rPr>
              <a:t>The university journey was not without its challenges. Balancing academic responsibilities with extracurricular activities and personal life sometimes felt like a juggling act. However, these challenges served as opportunities for growth and resilience. Overcoming obstacles and setbacks has made me a more determined and resilient individual.</a:t>
            </a:r>
            <a:endParaRPr lang="en-US" sz="194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620958"/>
          </a:xfrm>
          <a:prstGeom prst="rect">
            <a:avLst/>
          </a:prstGeom>
          <a:solidFill>
            <a:srgbClr val="191718">
              <a:alpha val="75000"/>
            </a:srgbClr>
          </a:solidFill>
        </p:spPr>
      </p:sp>
      <p:pic>
        <p:nvPicPr>
          <p:cNvPr id="4" name="Image 1" descr="preencoded.png"/>
          <p:cNvPicPr>
            <a:picLocks noChangeAspect="1"/>
          </p:cNvPicPr>
          <p:nvPr/>
        </p:nvPicPr>
        <p:blipFill>
          <a:blip r:embed="rId2"/>
          <a:stretch>
            <a:fillRect/>
          </a:stretch>
        </p:blipFill>
        <p:spPr>
          <a:xfrm>
            <a:off x="0" y="0"/>
            <a:ext cx="5486400" cy="8620958"/>
          </a:xfrm>
          <a:prstGeom prst="rect">
            <a:avLst/>
          </a:prstGeom>
        </p:spPr>
      </p:pic>
      <p:sp>
        <p:nvSpPr>
          <p:cNvPr id="5" name="Text 1"/>
          <p:cNvSpPr/>
          <p:nvPr/>
        </p:nvSpPr>
        <p:spPr>
          <a:xfrm>
            <a:off x="6091238" y="475178"/>
            <a:ext cx="6170176" cy="480060"/>
          </a:xfrm>
          <a:prstGeom prst="rect">
            <a:avLst/>
          </a:prstGeom>
          <a:noFill/>
        </p:spPr>
        <p:txBody>
          <a:bodyPr wrap="none" rtlCol="0" anchor="t"/>
          <a:lstStyle/>
          <a:p>
            <a:pPr marL="0" indent="0">
              <a:lnSpc>
                <a:spcPts val="3780"/>
              </a:lnSpc>
              <a:buNone/>
            </a:pPr>
            <a:r>
              <a:rPr lang="en-US" sz="3025" dirty="0">
                <a:solidFill>
                  <a:srgbClr val="FFFFFF"/>
                </a:solidFill>
                <a:latin typeface="Barlow" pitchFamily="34" charset="0"/>
                <a:ea typeface="Barlow" pitchFamily="34" charset="-122"/>
                <a:cs typeface="Barlow" pitchFamily="34" charset="-120"/>
              </a:rPr>
              <a:t>Early Years: A Harmonious Childhood</a:t>
            </a:r>
            <a:endParaRPr lang="en-US" sz="3025" dirty="0"/>
          </a:p>
        </p:txBody>
      </p:sp>
      <p:sp>
        <p:nvSpPr>
          <p:cNvPr id="6" name="Shape 2"/>
          <p:cNvSpPr/>
          <p:nvPr/>
        </p:nvSpPr>
        <p:spPr>
          <a:xfrm>
            <a:off x="6091238" y="1214438"/>
            <a:ext cx="7934325" cy="1534120"/>
          </a:xfrm>
          <a:prstGeom prst="roundRect">
            <a:avLst>
              <a:gd name="adj" fmla="val 4731"/>
            </a:avLst>
          </a:prstGeom>
          <a:solidFill>
            <a:srgbClr val="790709"/>
          </a:solidFill>
          <a:ln w="7620">
            <a:solidFill>
              <a:srgbClr val="922022"/>
            </a:solidFill>
            <a:prstDash val="solid"/>
          </a:ln>
        </p:spPr>
      </p:sp>
      <p:sp>
        <p:nvSpPr>
          <p:cNvPr id="7" name="Text 3"/>
          <p:cNvSpPr/>
          <p:nvPr/>
        </p:nvSpPr>
        <p:spPr>
          <a:xfrm>
            <a:off x="6271617" y="1394817"/>
            <a:ext cx="1920240" cy="240030"/>
          </a:xfrm>
          <a:prstGeom prst="rect">
            <a:avLst/>
          </a:prstGeom>
          <a:noFill/>
        </p:spPr>
        <p:txBody>
          <a:bodyPr wrap="none" rtlCol="0" anchor="t"/>
          <a:lstStyle/>
          <a:p>
            <a:pPr marL="0" indent="0">
              <a:lnSpc>
                <a:spcPts val="1890"/>
              </a:lnSpc>
              <a:buNone/>
            </a:pPr>
            <a:r>
              <a:rPr lang="en-US" sz="1510" dirty="0">
                <a:solidFill>
                  <a:srgbClr val="E5E0DF"/>
                </a:solidFill>
                <a:latin typeface="Barlow" pitchFamily="34" charset="0"/>
                <a:ea typeface="Barlow" pitchFamily="34" charset="-122"/>
                <a:cs typeface="Barlow" pitchFamily="34" charset="-120"/>
              </a:rPr>
              <a:t>Family Bonds</a:t>
            </a:r>
            <a:endParaRPr lang="en-US" sz="1510" dirty="0"/>
          </a:p>
        </p:txBody>
      </p:sp>
      <p:sp>
        <p:nvSpPr>
          <p:cNvPr id="8" name="Text 4"/>
          <p:cNvSpPr/>
          <p:nvPr/>
        </p:nvSpPr>
        <p:spPr>
          <a:xfrm>
            <a:off x="6271617" y="1738432"/>
            <a:ext cx="7573566" cy="829747"/>
          </a:xfrm>
          <a:prstGeom prst="rect">
            <a:avLst/>
          </a:prstGeom>
          <a:noFill/>
        </p:spPr>
        <p:txBody>
          <a:bodyPr wrap="square" rtlCol="0" anchor="t"/>
          <a:lstStyle/>
          <a:p>
            <a:pPr marL="0" indent="0">
              <a:lnSpc>
                <a:spcPts val="2175"/>
              </a:lnSpc>
              <a:buNone/>
            </a:pPr>
            <a:r>
              <a:rPr lang="en-US" sz="1360" dirty="0">
                <a:solidFill>
                  <a:srgbClr val="E5E0DF"/>
                </a:solidFill>
                <a:latin typeface="Barlow" pitchFamily="34" charset="0"/>
                <a:ea typeface="Barlow" pitchFamily="34" charset="-122"/>
                <a:cs typeface="Barlow" pitchFamily="34" charset="-120"/>
              </a:rPr>
              <a:t>My early years were characterized by a harmonious upbringing, rich in the bonds of family, friendships, and a strong sense of community. I grew up in a close-knit village, where life was simple, and the values of unity and togetherness were deeply ingrained.</a:t>
            </a:r>
            <a:endParaRPr lang="en-US" sz="1360" dirty="0"/>
          </a:p>
        </p:txBody>
      </p:sp>
      <p:sp>
        <p:nvSpPr>
          <p:cNvPr id="9" name="Shape 5"/>
          <p:cNvSpPr/>
          <p:nvPr/>
        </p:nvSpPr>
        <p:spPr>
          <a:xfrm>
            <a:off x="6091238" y="2921318"/>
            <a:ext cx="7934325" cy="1534120"/>
          </a:xfrm>
          <a:prstGeom prst="roundRect">
            <a:avLst>
              <a:gd name="adj" fmla="val 4731"/>
            </a:avLst>
          </a:prstGeom>
          <a:solidFill>
            <a:srgbClr val="790709"/>
          </a:solidFill>
          <a:ln w="7620">
            <a:solidFill>
              <a:srgbClr val="922022"/>
            </a:solidFill>
            <a:prstDash val="solid"/>
          </a:ln>
        </p:spPr>
      </p:sp>
      <p:sp>
        <p:nvSpPr>
          <p:cNvPr id="10" name="Text 6"/>
          <p:cNvSpPr/>
          <p:nvPr/>
        </p:nvSpPr>
        <p:spPr>
          <a:xfrm>
            <a:off x="6271617" y="3101697"/>
            <a:ext cx="1920240" cy="240030"/>
          </a:xfrm>
          <a:prstGeom prst="rect">
            <a:avLst/>
          </a:prstGeom>
          <a:noFill/>
        </p:spPr>
        <p:txBody>
          <a:bodyPr wrap="none" rtlCol="0" anchor="t"/>
          <a:lstStyle/>
          <a:p>
            <a:pPr marL="0" indent="0">
              <a:lnSpc>
                <a:spcPts val="1890"/>
              </a:lnSpc>
              <a:buNone/>
            </a:pPr>
            <a:r>
              <a:rPr lang="en-US" sz="1510" dirty="0">
                <a:solidFill>
                  <a:srgbClr val="E5E0DF"/>
                </a:solidFill>
                <a:latin typeface="Barlow" pitchFamily="34" charset="0"/>
                <a:ea typeface="Barlow" pitchFamily="34" charset="-122"/>
                <a:cs typeface="Barlow" pitchFamily="34" charset="-120"/>
              </a:rPr>
              <a:t>Cousins and Friends</a:t>
            </a:r>
            <a:endParaRPr lang="en-US" sz="1510" dirty="0"/>
          </a:p>
        </p:txBody>
      </p:sp>
      <p:sp>
        <p:nvSpPr>
          <p:cNvPr id="11" name="Text 7"/>
          <p:cNvSpPr/>
          <p:nvPr/>
        </p:nvSpPr>
        <p:spPr>
          <a:xfrm>
            <a:off x="6271617" y="3445312"/>
            <a:ext cx="7573566" cy="829747"/>
          </a:xfrm>
          <a:prstGeom prst="rect">
            <a:avLst/>
          </a:prstGeom>
          <a:noFill/>
        </p:spPr>
        <p:txBody>
          <a:bodyPr wrap="square" rtlCol="0" anchor="t"/>
          <a:lstStyle/>
          <a:p>
            <a:pPr marL="0" indent="0">
              <a:lnSpc>
                <a:spcPts val="2175"/>
              </a:lnSpc>
              <a:buNone/>
            </a:pPr>
            <a:r>
              <a:rPr lang="en-US" sz="1360" dirty="0">
                <a:solidFill>
                  <a:srgbClr val="E5E0DF"/>
                </a:solidFill>
                <a:latin typeface="Barlow" pitchFamily="34" charset="0"/>
                <a:ea typeface="Barlow" pitchFamily="34" charset="-122"/>
                <a:cs typeface="Barlow" pitchFamily="34" charset="-120"/>
              </a:rPr>
              <a:t>I was fortunate to have cousins and childhood friends as neighbours. We shared a unique camaraderie that added a special dimension to my upbringing. Together, we explored the village, climbed trees, played games in open fields, and embarked on countless adventures.</a:t>
            </a:r>
            <a:endParaRPr lang="en-US" sz="1360" dirty="0"/>
          </a:p>
        </p:txBody>
      </p:sp>
      <p:sp>
        <p:nvSpPr>
          <p:cNvPr id="12" name="Shape 8"/>
          <p:cNvSpPr/>
          <p:nvPr/>
        </p:nvSpPr>
        <p:spPr>
          <a:xfrm>
            <a:off x="6091238" y="4628198"/>
            <a:ext cx="7934325" cy="1810703"/>
          </a:xfrm>
          <a:prstGeom prst="roundRect">
            <a:avLst>
              <a:gd name="adj" fmla="val 4009"/>
            </a:avLst>
          </a:prstGeom>
          <a:solidFill>
            <a:srgbClr val="790709"/>
          </a:solidFill>
          <a:ln w="7620">
            <a:solidFill>
              <a:srgbClr val="922022"/>
            </a:solidFill>
            <a:prstDash val="solid"/>
          </a:ln>
        </p:spPr>
      </p:sp>
      <p:sp>
        <p:nvSpPr>
          <p:cNvPr id="13" name="Text 9"/>
          <p:cNvSpPr/>
          <p:nvPr/>
        </p:nvSpPr>
        <p:spPr>
          <a:xfrm>
            <a:off x="6271617" y="4808577"/>
            <a:ext cx="1920240" cy="240030"/>
          </a:xfrm>
          <a:prstGeom prst="rect">
            <a:avLst/>
          </a:prstGeom>
          <a:noFill/>
        </p:spPr>
        <p:txBody>
          <a:bodyPr wrap="none" rtlCol="0" anchor="t"/>
          <a:lstStyle/>
          <a:p>
            <a:pPr marL="0" indent="0">
              <a:lnSpc>
                <a:spcPts val="1890"/>
              </a:lnSpc>
              <a:buNone/>
            </a:pPr>
            <a:r>
              <a:rPr lang="en-US" sz="1510" dirty="0">
                <a:solidFill>
                  <a:srgbClr val="E5E0DF"/>
                </a:solidFill>
                <a:latin typeface="Barlow" pitchFamily="34" charset="0"/>
                <a:ea typeface="Barlow" pitchFamily="34" charset="-122"/>
                <a:cs typeface="Barlow" pitchFamily="34" charset="-120"/>
              </a:rPr>
              <a:t>Village Playgrounds</a:t>
            </a:r>
            <a:endParaRPr lang="en-US" sz="1510" dirty="0"/>
          </a:p>
        </p:txBody>
      </p:sp>
      <p:sp>
        <p:nvSpPr>
          <p:cNvPr id="14" name="Text 10"/>
          <p:cNvSpPr/>
          <p:nvPr/>
        </p:nvSpPr>
        <p:spPr>
          <a:xfrm>
            <a:off x="6271617" y="5152192"/>
            <a:ext cx="7573566" cy="1106329"/>
          </a:xfrm>
          <a:prstGeom prst="rect">
            <a:avLst/>
          </a:prstGeom>
          <a:noFill/>
        </p:spPr>
        <p:txBody>
          <a:bodyPr wrap="square" rtlCol="0" anchor="t"/>
          <a:lstStyle/>
          <a:p>
            <a:pPr marL="0" indent="0">
              <a:lnSpc>
                <a:spcPts val="2175"/>
              </a:lnSpc>
              <a:buNone/>
            </a:pPr>
            <a:r>
              <a:rPr lang="en-US" sz="1360" dirty="0">
                <a:solidFill>
                  <a:srgbClr val="E5E0DF"/>
                </a:solidFill>
                <a:latin typeface="Barlow" pitchFamily="34" charset="0"/>
                <a:ea typeface="Barlow" pitchFamily="34" charset="-122"/>
                <a:cs typeface="Barlow" pitchFamily="34" charset="-120"/>
              </a:rPr>
              <a:t>Our village had its share of playgrounds, which were the epicentre of our youthful joy. These open spaces became our canvas for creativity, imagination, and endless games. From playing tag to organizing mini-sports events, these playgrounds were where we learned the values of teamwork, sportsmanship, and the exhilaration of friendly competition.</a:t>
            </a:r>
            <a:endParaRPr lang="en-US" sz="1360" dirty="0"/>
          </a:p>
        </p:txBody>
      </p:sp>
      <p:sp>
        <p:nvSpPr>
          <p:cNvPr id="15" name="Shape 11"/>
          <p:cNvSpPr/>
          <p:nvPr/>
        </p:nvSpPr>
        <p:spPr>
          <a:xfrm>
            <a:off x="6091238" y="6611660"/>
            <a:ext cx="7934325" cy="1534120"/>
          </a:xfrm>
          <a:prstGeom prst="roundRect">
            <a:avLst>
              <a:gd name="adj" fmla="val 4731"/>
            </a:avLst>
          </a:prstGeom>
          <a:solidFill>
            <a:srgbClr val="790709"/>
          </a:solidFill>
          <a:ln w="7620">
            <a:solidFill>
              <a:srgbClr val="922022"/>
            </a:solidFill>
            <a:prstDash val="solid"/>
          </a:ln>
        </p:spPr>
      </p:sp>
      <p:sp>
        <p:nvSpPr>
          <p:cNvPr id="16" name="Text 12"/>
          <p:cNvSpPr/>
          <p:nvPr/>
        </p:nvSpPr>
        <p:spPr>
          <a:xfrm>
            <a:off x="6271617" y="6792039"/>
            <a:ext cx="1920240" cy="240030"/>
          </a:xfrm>
          <a:prstGeom prst="rect">
            <a:avLst/>
          </a:prstGeom>
          <a:noFill/>
        </p:spPr>
        <p:txBody>
          <a:bodyPr wrap="none" rtlCol="0" anchor="t"/>
          <a:lstStyle/>
          <a:p>
            <a:pPr marL="0" indent="0">
              <a:lnSpc>
                <a:spcPts val="1890"/>
              </a:lnSpc>
              <a:buNone/>
            </a:pPr>
            <a:r>
              <a:rPr lang="en-US" sz="1510" dirty="0">
                <a:solidFill>
                  <a:srgbClr val="E5E0DF"/>
                </a:solidFill>
                <a:latin typeface="Barlow" pitchFamily="34" charset="0"/>
                <a:ea typeface="Barlow" pitchFamily="34" charset="-122"/>
                <a:cs typeface="Barlow" pitchFamily="34" charset="-120"/>
              </a:rPr>
              <a:t>Helping Our Parents</a:t>
            </a:r>
            <a:endParaRPr lang="en-US" sz="1510" dirty="0"/>
          </a:p>
        </p:txBody>
      </p:sp>
      <p:sp>
        <p:nvSpPr>
          <p:cNvPr id="17" name="Text 13"/>
          <p:cNvSpPr/>
          <p:nvPr/>
        </p:nvSpPr>
        <p:spPr>
          <a:xfrm>
            <a:off x="6271617" y="7135654"/>
            <a:ext cx="7573566" cy="829747"/>
          </a:xfrm>
          <a:prstGeom prst="rect">
            <a:avLst/>
          </a:prstGeom>
          <a:noFill/>
        </p:spPr>
        <p:txBody>
          <a:bodyPr wrap="square" rtlCol="0" anchor="t"/>
          <a:lstStyle/>
          <a:p>
            <a:pPr marL="0" indent="0">
              <a:lnSpc>
                <a:spcPts val="2175"/>
              </a:lnSpc>
              <a:buNone/>
            </a:pPr>
            <a:r>
              <a:rPr lang="en-US" sz="1360" dirty="0">
                <a:solidFill>
                  <a:srgbClr val="E5E0DF"/>
                </a:solidFill>
                <a:latin typeface="Barlow" pitchFamily="34" charset="0"/>
                <a:ea typeface="Barlow" pitchFamily="34" charset="-122"/>
                <a:cs typeface="Barlow" pitchFamily="34" charset="-120"/>
              </a:rPr>
              <a:t>In our close-knit community, it was a common practice for children to assist their parents with daily chores. I eagerly participated in helping my parents with household tasks, such as fetching water from the communal well, tending to the garden, and taking care of our animals.</a:t>
            </a:r>
            <a:endParaRPr lang="en-US" sz="136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508325"/>
          </a:xfrm>
          <a:prstGeom prst="rect">
            <a:avLst/>
          </a:prstGeom>
          <a:solidFill>
            <a:srgbClr val="191718">
              <a:alpha val="75000"/>
            </a:srgbClr>
          </a:solidFill>
        </p:spPr>
      </p:sp>
      <p:pic>
        <p:nvPicPr>
          <p:cNvPr id="4" name="Image 1" descr="preencoded.png"/>
          <p:cNvPicPr>
            <a:picLocks noChangeAspect="1"/>
          </p:cNvPicPr>
          <p:nvPr/>
        </p:nvPicPr>
        <p:blipFill>
          <a:blip r:embed="rId2"/>
          <a:stretch>
            <a:fillRect/>
          </a:stretch>
        </p:blipFill>
        <p:spPr>
          <a:xfrm>
            <a:off x="0" y="0"/>
            <a:ext cx="5486400" cy="8508325"/>
          </a:xfrm>
          <a:prstGeom prst="rect">
            <a:avLst/>
          </a:prstGeom>
        </p:spPr>
      </p:pic>
      <p:sp>
        <p:nvSpPr>
          <p:cNvPr id="5" name="Text 1"/>
          <p:cNvSpPr/>
          <p:nvPr/>
        </p:nvSpPr>
        <p:spPr>
          <a:xfrm>
            <a:off x="6091238" y="475178"/>
            <a:ext cx="3840480" cy="480060"/>
          </a:xfrm>
          <a:prstGeom prst="rect">
            <a:avLst/>
          </a:prstGeom>
          <a:noFill/>
        </p:spPr>
        <p:txBody>
          <a:bodyPr wrap="none" rtlCol="0" anchor="t"/>
          <a:lstStyle/>
          <a:p>
            <a:pPr marL="0" indent="0">
              <a:lnSpc>
                <a:spcPts val="3780"/>
              </a:lnSpc>
              <a:buNone/>
            </a:pPr>
            <a:r>
              <a:rPr lang="en-US" sz="3025" dirty="0">
                <a:solidFill>
                  <a:srgbClr val="FFFFFF"/>
                </a:solidFill>
                <a:latin typeface="Barlow" pitchFamily="34" charset="0"/>
                <a:ea typeface="Barlow" pitchFamily="34" charset="-122"/>
                <a:cs typeface="Barlow" pitchFamily="34" charset="-120"/>
              </a:rPr>
              <a:t>Childhood Memories</a:t>
            </a:r>
            <a:endParaRPr lang="en-US" sz="3025" dirty="0"/>
          </a:p>
        </p:txBody>
      </p:sp>
      <p:sp>
        <p:nvSpPr>
          <p:cNvPr id="6" name="Shape 2"/>
          <p:cNvSpPr/>
          <p:nvPr/>
        </p:nvSpPr>
        <p:spPr>
          <a:xfrm>
            <a:off x="6091238" y="1408748"/>
            <a:ext cx="388739" cy="388739"/>
          </a:xfrm>
          <a:prstGeom prst="roundRect">
            <a:avLst>
              <a:gd name="adj" fmla="val 18672"/>
            </a:avLst>
          </a:prstGeom>
          <a:solidFill>
            <a:srgbClr val="790709"/>
          </a:solidFill>
          <a:ln w="7620">
            <a:solidFill>
              <a:srgbClr val="922022"/>
            </a:solidFill>
            <a:prstDash val="solid"/>
          </a:ln>
        </p:spPr>
      </p:sp>
      <p:sp>
        <p:nvSpPr>
          <p:cNvPr id="7" name="Text 3"/>
          <p:cNvSpPr/>
          <p:nvPr/>
        </p:nvSpPr>
        <p:spPr>
          <a:xfrm>
            <a:off x="6244947" y="1487924"/>
            <a:ext cx="81201" cy="230386"/>
          </a:xfrm>
          <a:prstGeom prst="rect">
            <a:avLst/>
          </a:prstGeom>
          <a:noFill/>
        </p:spPr>
        <p:txBody>
          <a:bodyPr wrap="none" rtlCol="0" anchor="t"/>
          <a:lstStyle/>
          <a:p>
            <a:pPr marL="0" indent="0" algn="ctr">
              <a:lnSpc>
                <a:spcPts val="1815"/>
              </a:lnSpc>
              <a:buNone/>
            </a:pPr>
            <a:r>
              <a:rPr lang="en-US" sz="1815" dirty="0">
                <a:solidFill>
                  <a:srgbClr val="E5E0DF"/>
                </a:solidFill>
                <a:latin typeface="Barlow" pitchFamily="34" charset="0"/>
                <a:ea typeface="Barlow" pitchFamily="34" charset="-122"/>
                <a:cs typeface="Barlow" pitchFamily="34" charset="-120"/>
              </a:rPr>
              <a:t>1</a:t>
            </a:r>
            <a:endParaRPr lang="en-US" sz="1815" dirty="0"/>
          </a:p>
        </p:txBody>
      </p:sp>
      <p:sp>
        <p:nvSpPr>
          <p:cNvPr id="8" name="Text 4"/>
          <p:cNvSpPr/>
          <p:nvPr/>
        </p:nvSpPr>
        <p:spPr>
          <a:xfrm>
            <a:off x="6652736" y="1408748"/>
            <a:ext cx="1920240" cy="240030"/>
          </a:xfrm>
          <a:prstGeom prst="rect">
            <a:avLst/>
          </a:prstGeom>
          <a:noFill/>
        </p:spPr>
        <p:txBody>
          <a:bodyPr wrap="none" rtlCol="0" anchor="t"/>
          <a:lstStyle/>
          <a:p>
            <a:pPr marL="0" indent="0">
              <a:lnSpc>
                <a:spcPts val="1890"/>
              </a:lnSpc>
              <a:buNone/>
            </a:pPr>
            <a:r>
              <a:rPr lang="en-US" sz="1510" dirty="0">
                <a:solidFill>
                  <a:srgbClr val="E5E0DF"/>
                </a:solidFill>
                <a:latin typeface="Barlow" pitchFamily="34" charset="0"/>
                <a:ea typeface="Barlow" pitchFamily="34" charset="-122"/>
                <a:cs typeface="Barlow" pitchFamily="34" charset="-120"/>
              </a:rPr>
              <a:t>Grandparents' Stories</a:t>
            </a:r>
            <a:endParaRPr lang="en-US" sz="1510" dirty="0"/>
          </a:p>
        </p:txBody>
      </p:sp>
      <p:sp>
        <p:nvSpPr>
          <p:cNvPr id="9" name="Text 5"/>
          <p:cNvSpPr/>
          <p:nvPr/>
        </p:nvSpPr>
        <p:spPr>
          <a:xfrm>
            <a:off x="6652736" y="1752362"/>
            <a:ext cx="7372826" cy="1382911"/>
          </a:xfrm>
          <a:prstGeom prst="rect">
            <a:avLst/>
          </a:prstGeom>
          <a:noFill/>
        </p:spPr>
        <p:txBody>
          <a:bodyPr wrap="square" rtlCol="0" anchor="t"/>
          <a:lstStyle/>
          <a:p>
            <a:pPr marL="0" indent="0">
              <a:lnSpc>
                <a:spcPts val="2175"/>
              </a:lnSpc>
              <a:buNone/>
            </a:pPr>
            <a:r>
              <a:rPr lang="en-US" sz="1360" dirty="0">
                <a:solidFill>
                  <a:srgbClr val="E5E0DF"/>
                </a:solidFill>
                <a:latin typeface="Barlow" pitchFamily="34" charset="0"/>
                <a:ea typeface="Barlow" pitchFamily="34" charset="-122"/>
                <a:cs typeface="Barlow" pitchFamily="34" charset="-120"/>
              </a:rPr>
              <a:t>One of my fondest childhood memories is the time I spent with my grandparents. They lived in a small village in the countryside of Gitare, Embu, and I would spend my holidays with them. I remember the long walks to the river to fetch water, the afternoons spent playing games with the local children, and the evenings spent listening to my grandparents' stories about their lives and experiences.</a:t>
            </a:r>
            <a:endParaRPr lang="en-US" sz="1360" dirty="0"/>
          </a:p>
        </p:txBody>
      </p:sp>
      <p:sp>
        <p:nvSpPr>
          <p:cNvPr id="10" name="Shape 6"/>
          <p:cNvSpPr/>
          <p:nvPr/>
        </p:nvSpPr>
        <p:spPr>
          <a:xfrm>
            <a:off x="6091238" y="3502343"/>
            <a:ext cx="388739" cy="388739"/>
          </a:xfrm>
          <a:prstGeom prst="roundRect">
            <a:avLst>
              <a:gd name="adj" fmla="val 18672"/>
            </a:avLst>
          </a:prstGeom>
          <a:solidFill>
            <a:srgbClr val="790709"/>
          </a:solidFill>
          <a:ln w="7620">
            <a:solidFill>
              <a:srgbClr val="922022"/>
            </a:solidFill>
            <a:prstDash val="solid"/>
          </a:ln>
        </p:spPr>
      </p:sp>
      <p:sp>
        <p:nvSpPr>
          <p:cNvPr id="11" name="Text 7"/>
          <p:cNvSpPr/>
          <p:nvPr/>
        </p:nvSpPr>
        <p:spPr>
          <a:xfrm>
            <a:off x="6222921" y="3581519"/>
            <a:ext cx="125373" cy="230386"/>
          </a:xfrm>
          <a:prstGeom prst="rect">
            <a:avLst/>
          </a:prstGeom>
          <a:noFill/>
        </p:spPr>
        <p:txBody>
          <a:bodyPr wrap="none" rtlCol="0" anchor="t"/>
          <a:lstStyle/>
          <a:p>
            <a:pPr marL="0" indent="0" algn="ctr">
              <a:lnSpc>
                <a:spcPts val="1815"/>
              </a:lnSpc>
              <a:buNone/>
            </a:pPr>
            <a:r>
              <a:rPr lang="en-US" sz="1815" dirty="0">
                <a:solidFill>
                  <a:srgbClr val="E5E0DF"/>
                </a:solidFill>
                <a:latin typeface="Barlow" pitchFamily="34" charset="0"/>
                <a:ea typeface="Barlow" pitchFamily="34" charset="-122"/>
                <a:cs typeface="Barlow" pitchFamily="34" charset="-120"/>
              </a:rPr>
              <a:t>2</a:t>
            </a:r>
            <a:endParaRPr lang="en-US" sz="1815" dirty="0"/>
          </a:p>
        </p:txBody>
      </p:sp>
      <p:sp>
        <p:nvSpPr>
          <p:cNvPr id="12" name="Text 8"/>
          <p:cNvSpPr/>
          <p:nvPr/>
        </p:nvSpPr>
        <p:spPr>
          <a:xfrm>
            <a:off x="6652736" y="3502343"/>
            <a:ext cx="1920240" cy="240030"/>
          </a:xfrm>
          <a:prstGeom prst="rect">
            <a:avLst/>
          </a:prstGeom>
          <a:noFill/>
        </p:spPr>
        <p:txBody>
          <a:bodyPr wrap="none" rtlCol="0" anchor="t"/>
          <a:lstStyle/>
          <a:p>
            <a:pPr marL="0" indent="0">
              <a:lnSpc>
                <a:spcPts val="1890"/>
              </a:lnSpc>
              <a:buNone/>
            </a:pPr>
            <a:r>
              <a:rPr lang="en-US" sz="1510" dirty="0">
                <a:solidFill>
                  <a:srgbClr val="E5E0DF"/>
                </a:solidFill>
                <a:latin typeface="Barlow" pitchFamily="34" charset="0"/>
                <a:ea typeface="Barlow" pitchFamily="34" charset="-122"/>
                <a:cs typeface="Barlow" pitchFamily="34" charset="-120"/>
              </a:rPr>
              <a:t>Community Service</a:t>
            </a:r>
            <a:endParaRPr lang="en-US" sz="1510" dirty="0"/>
          </a:p>
        </p:txBody>
      </p:sp>
      <p:sp>
        <p:nvSpPr>
          <p:cNvPr id="13" name="Text 9"/>
          <p:cNvSpPr/>
          <p:nvPr/>
        </p:nvSpPr>
        <p:spPr>
          <a:xfrm>
            <a:off x="6652736" y="3845957"/>
            <a:ext cx="7372826" cy="1106329"/>
          </a:xfrm>
          <a:prstGeom prst="rect">
            <a:avLst/>
          </a:prstGeom>
          <a:noFill/>
        </p:spPr>
        <p:txBody>
          <a:bodyPr wrap="square" rtlCol="0" anchor="t"/>
          <a:lstStyle/>
          <a:p>
            <a:pPr marL="0" indent="0">
              <a:lnSpc>
                <a:spcPts val="2175"/>
              </a:lnSpc>
              <a:buNone/>
            </a:pPr>
            <a:r>
              <a:rPr lang="en-US" sz="1360" dirty="0">
                <a:solidFill>
                  <a:srgbClr val="E5E0DF"/>
                </a:solidFill>
                <a:latin typeface="Barlow" pitchFamily="34" charset="0"/>
                <a:ea typeface="Barlow" pitchFamily="34" charset="-122"/>
                <a:cs typeface="Barlow" pitchFamily="34" charset="-120"/>
              </a:rPr>
              <a:t>Another memorable experience from my childhood is the time I spent participating in community service activities. I was part of a local youth group that organized community clean-ups, visited the elderly, and provided support to those in need. These experiences taught me the importance of giving back to the community and the value of service.</a:t>
            </a:r>
            <a:endParaRPr lang="en-US" sz="1360" dirty="0"/>
          </a:p>
        </p:txBody>
      </p:sp>
      <p:sp>
        <p:nvSpPr>
          <p:cNvPr id="14" name="Shape 10"/>
          <p:cNvSpPr/>
          <p:nvPr/>
        </p:nvSpPr>
        <p:spPr>
          <a:xfrm>
            <a:off x="6091238" y="5319355"/>
            <a:ext cx="388739" cy="388739"/>
          </a:xfrm>
          <a:prstGeom prst="roundRect">
            <a:avLst>
              <a:gd name="adj" fmla="val 18672"/>
            </a:avLst>
          </a:prstGeom>
          <a:solidFill>
            <a:srgbClr val="790709"/>
          </a:solidFill>
          <a:ln w="7620">
            <a:solidFill>
              <a:srgbClr val="922022"/>
            </a:solidFill>
            <a:prstDash val="solid"/>
          </a:ln>
        </p:spPr>
      </p:sp>
      <p:sp>
        <p:nvSpPr>
          <p:cNvPr id="15" name="Text 11"/>
          <p:cNvSpPr/>
          <p:nvPr/>
        </p:nvSpPr>
        <p:spPr>
          <a:xfrm>
            <a:off x="6225183" y="5398532"/>
            <a:ext cx="120729" cy="230386"/>
          </a:xfrm>
          <a:prstGeom prst="rect">
            <a:avLst/>
          </a:prstGeom>
          <a:noFill/>
        </p:spPr>
        <p:txBody>
          <a:bodyPr wrap="none" rtlCol="0" anchor="t"/>
          <a:lstStyle/>
          <a:p>
            <a:pPr marL="0" indent="0" algn="ctr">
              <a:lnSpc>
                <a:spcPts val="1815"/>
              </a:lnSpc>
              <a:buNone/>
            </a:pPr>
            <a:r>
              <a:rPr lang="en-US" sz="1815" dirty="0">
                <a:solidFill>
                  <a:srgbClr val="E5E0DF"/>
                </a:solidFill>
                <a:latin typeface="Barlow" pitchFamily="34" charset="0"/>
                <a:ea typeface="Barlow" pitchFamily="34" charset="-122"/>
                <a:cs typeface="Barlow" pitchFamily="34" charset="-120"/>
              </a:rPr>
              <a:t>3</a:t>
            </a:r>
            <a:endParaRPr lang="en-US" sz="1815" dirty="0"/>
          </a:p>
        </p:txBody>
      </p:sp>
      <p:sp>
        <p:nvSpPr>
          <p:cNvPr id="16" name="Text 12"/>
          <p:cNvSpPr/>
          <p:nvPr/>
        </p:nvSpPr>
        <p:spPr>
          <a:xfrm>
            <a:off x="6652736" y="5319355"/>
            <a:ext cx="1920240" cy="240030"/>
          </a:xfrm>
          <a:prstGeom prst="rect">
            <a:avLst/>
          </a:prstGeom>
          <a:noFill/>
        </p:spPr>
        <p:txBody>
          <a:bodyPr wrap="none" rtlCol="0" anchor="t"/>
          <a:lstStyle/>
          <a:p>
            <a:pPr marL="0" indent="0">
              <a:lnSpc>
                <a:spcPts val="1890"/>
              </a:lnSpc>
              <a:buNone/>
            </a:pPr>
            <a:r>
              <a:rPr lang="en-US" sz="1510" dirty="0">
                <a:solidFill>
                  <a:srgbClr val="E5E0DF"/>
                </a:solidFill>
                <a:latin typeface="Barlow" pitchFamily="34" charset="0"/>
                <a:ea typeface="Barlow" pitchFamily="34" charset="-122"/>
                <a:cs typeface="Barlow" pitchFamily="34" charset="-120"/>
              </a:rPr>
              <a:t>Cultural Appreciation</a:t>
            </a:r>
            <a:endParaRPr lang="en-US" sz="1510" dirty="0"/>
          </a:p>
        </p:txBody>
      </p:sp>
      <p:sp>
        <p:nvSpPr>
          <p:cNvPr id="17" name="Text 13"/>
          <p:cNvSpPr/>
          <p:nvPr/>
        </p:nvSpPr>
        <p:spPr>
          <a:xfrm>
            <a:off x="6652736" y="5662970"/>
            <a:ext cx="7372826" cy="829747"/>
          </a:xfrm>
          <a:prstGeom prst="rect">
            <a:avLst/>
          </a:prstGeom>
          <a:noFill/>
        </p:spPr>
        <p:txBody>
          <a:bodyPr wrap="square" rtlCol="0" anchor="t"/>
          <a:lstStyle/>
          <a:p>
            <a:pPr marL="0" indent="0">
              <a:lnSpc>
                <a:spcPts val="2175"/>
              </a:lnSpc>
              <a:buNone/>
            </a:pPr>
            <a:r>
              <a:rPr lang="en-US" sz="1360" dirty="0">
                <a:solidFill>
                  <a:srgbClr val="E5E0DF"/>
                </a:solidFill>
                <a:latin typeface="Barlow" pitchFamily="34" charset="0"/>
                <a:ea typeface="Barlow" pitchFamily="34" charset="-122"/>
                <a:cs typeface="Barlow" pitchFamily="34" charset="-120"/>
              </a:rPr>
              <a:t>Growing up in the diverse and culturally rich tapestry of Kenya, I developed a deep appreciation for our country's traditions and heritage. I eagerly participated in cultural festivals and celebrated Kenyan holidays with my classmates and family.</a:t>
            </a:r>
            <a:endParaRPr lang="en-US" sz="1360" dirty="0"/>
          </a:p>
        </p:txBody>
      </p:sp>
      <p:sp>
        <p:nvSpPr>
          <p:cNvPr id="18" name="Shape 14"/>
          <p:cNvSpPr/>
          <p:nvPr/>
        </p:nvSpPr>
        <p:spPr>
          <a:xfrm>
            <a:off x="6091238" y="6859786"/>
            <a:ext cx="388739" cy="388739"/>
          </a:xfrm>
          <a:prstGeom prst="roundRect">
            <a:avLst>
              <a:gd name="adj" fmla="val 18672"/>
            </a:avLst>
          </a:prstGeom>
          <a:solidFill>
            <a:srgbClr val="790709"/>
          </a:solidFill>
          <a:ln w="7620">
            <a:solidFill>
              <a:srgbClr val="922022"/>
            </a:solidFill>
            <a:prstDash val="solid"/>
          </a:ln>
        </p:spPr>
      </p:sp>
      <p:sp>
        <p:nvSpPr>
          <p:cNvPr id="19" name="Text 15"/>
          <p:cNvSpPr/>
          <p:nvPr/>
        </p:nvSpPr>
        <p:spPr>
          <a:xfrm>
            <a:off x="6219944" y="6938963"/>
            <a:ext cx="131326" cy="230386"/>
          </a:xfrm>
          <a:prstGeom prst="rect">
            <a:avLst/>
          </a:prstGeom>
          <a:noFill/>
        </p:spPr>
        <p:txBody>
          <a:bodyPr wrap="none" rtlCol="0" anchor="t"/>
          <a:lstStyle/>
          <a:p>
            <a:pPr marL="0" indent="0" algn="ctr">
              <a:lnSpc>
                <a:spcPts val="1815"/>
              </a:lnSpc>
              <a:buNone/>
            </a:pPr>
            <a:r>
              <a:rPr lang="en-US" sz="1815" dirty="0">
                <a:solidFill>
                  <a:srgbClr val="E5E0DF"/>
                </a:solidFill>
                <a:latin typeface="Barlow" pitchFamily="34" charset="0"/>
                <a:ea typeface="Barlow" pitchFamily="34" charset="-122"/>
                <a:cs typeface="Barlow" pitchFamily="34" charset="-120"/>
              </a:rPr>
              <a:t>4</a:t>
            </a:r>
            <a:endParaRPr lang="en-US" sz="1815" dirty="0"/>
          </a:p>
        </p:txBody>
      </p:sp>
      <p:sp>
        <p:nvSpPr>
          <p:cNvPr id="20" name="Text 16"/>
          <p:cNvSpPr/>
          <p:nvPr/>
        </p:nvSpPr>
        <p:spPr>
          <a:xfrm>
            <a:off x="6652736" y="6859786"/>
            <a:ext cx="1920240" cy="240030"/>
          </a:xfrm>
          <a:prstGeom prst="rect">
            <a:avLst/>
          </a:prstGeom>
          <a:noFill/>
        </p:spPr>
        <p:txBody>
          <a:bodyPr wrap="none" rtlCol="0" anchor="t"/>
          <a:lstStyle/>
          <a:p>
            <a:pPr marL="0" indent="0">
              <a:lnSpc>
                <a:spcPts val="1890"/>
              </a:lnSpc>
              <a:buNone/>
            </a:pPr>
            <a:r>
              <a:rPr lang="en-US" sz="1510" dirty="0">
                <a:solidFill>
                  <a:srgbClr val="E5E0DF"/>
                </a:solidFill>
                <a:latin typeface="Barlow" pitchFamily="34" charset="0"/>
                <a:ea typeface="Barlow" pitchFamily="34" charset="-122"/>
                <a:cs typeface="Barlow" pitchFamily="34" charset="-120"/>
              </a:rPr>
              <a:t>Simple Pleasures</a:t>
            </a:r>
            <a:endParaRPr lang="en-US" sz="1510" dirty="0"/>
          </a:p>
        </p:txBody>
      </p:sp>
      <p:sp>
        <p:nvSpPr>
          <p:cNvPr id="21" name="Text 17"/>
          <p:cNvSpPr/>
          <p:nvPr/>
        </p:nvSpPr>
        <p:spPr>
          <a:xfrm>
            <a:off x="6652736" y="7203400"/>
            <a:ext cx="7372826" cy="829747"/>
          </a:xfrm>
          <a:prstGeom prst="rect">
            <a:avLst/>
          </a:prstGeom>
          <a:noFill/>
        </p:spPr>
        <p:txBody>
          <a:bodyPr wrap="square" rtlCol="0" anchor="t"/>
          <a:lstStyle/>
          <a:p>
            <a:pPr marL="0" indent="0">
              <a:lnSpc>
                <a:spcPts val="2175"/>
              </a:lnSpc>
              <a:buNone/>
            </a:pPr>
            <a:r>
              <a:rPr lang="en-US" sz="1360" dirty="0">
                <a:solidFill>
                  <a:srgbClr val="E5E0DF"/>
                </a:solidFill>
                <a:latin typeface="Barlow" pitchFamily="34" charset="0"/>
                <a:ea typeface="Barlow" pitchFamily="34" charset="-122"/>
                <a:cs typeface="Barlow" pitchFamily="34" charset="-120"/>
              </a:rPr>
              <a:t>We enjoyed storytelling sessions under the starry night sky, participated in cultural festivals, and celebrated traditional holidays with fervour. These experiences nurtured an appreciation for our heritage and instilled a sense of belonging to the rich tapestry of our village life.</a:t>
            </a:r>
            <a:endParaRPr lang="en-US" sz="136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1640145"/>
          </a:xfrm>
          <a:prstGeom prst="rect">
            <a:avLst/>
          </a:prstGeom>
          <a:solidFill>
            <a:srgbClr val="191718">
              <a:alpha val="75000"/>
            </a:srgbClr>
          </a:solidFill>
        </p:spPr>
      </p:sp>
      <p:pic>
        <p:nvPicPr>
          <p:cNvPr id="4" name="Image 1" descr="preencoded.png"/>
          <p:cNvPicPr>
            <a:picLocks noChangeAspect="1"/>
          </p:cNvPicPr>
          <p:nvPr/>
        </p:nvPicPr>
        <p:blipFill>
          <a:blip r:embed="rId2"/>
          <a:stretch>
            <a:fillRect/>
          </a:stretch>
        </p:blipFill>
        <p:spPr>
          <a:xfrm>
            <a:off x="0" y="0"/>
            <a:ext cx="14630400" cy="2160270"/>
          </a:xfrm>
          <a:prstGeom prst="rect">
            <a:avLst/>
          </a:prstGeom>
        </p:spPr>
      </p:pic>
      <p:sp>
        <p:nvSpPr>
          <p:cNvPr id="5" name="Text 1"/>
          <p:cNvSpPr/>
          <p:nvPr/>
        </p:nvSpPr>
        <p:spPr>
          <a:xfrm>
            <a:off x="3119437" y="2635448"/>
            <a:ext cx="3840480" cy="480060"/>
          </a:xfrm>
          <a:prstGeom prst="rect">
            <a:avLst/>
          </a:prstGeom>
          <a:noFill/>
        </p:spPr>
        <p:txBody>
          <a:bodyPr wrap="none" rtlCol="0" anchor="t"/>
          <a:lstStyle/>
          <a:p>
            <a:pPr marL="0" indent="0">
              <a:lnSpc>
                <a:spcPts val="3780"/>
              </a:lnSpc>
              <a:buNone/>
            </a:pPr>
            <a:r>
              <a:rPr lang="en-US" sz="3025" dirty="0">
                <a:solidFill>
                  <a:srgbClr val="FFFFFF"/>
                </a:solidFill>
                <a:latin typeface="Barlow" pitchFamily="34" charset="0"/>
                <a:ea typeface="Barlow" pitchFamily="34" charset="-122"/>
                <a:cs typeface="Barlow" pitchFamily="34" charset="-120"/>
              </a:rPr>
              <a:t>Introduction to Faith</a:t>
            </a:r>
            <a:endParaRPr lang="en-US" sz="3025" dirty="0"/>
          </a:p>
        </p:txBody>
      </p:sp>
      <p:sp>
        <p:nvSpPr>
          <p:cNvPr id="6" name="Shape 2"/>
          <p:cNvSpPr/>
          <p:nvPr/>
        </p:nvSpPr>
        <p:spPr>
          <a:xfrm>
            <a:off x="7304365" y="3374708"/>
            <a:ext cx="21550" cy="7790259"/>
          </a:xfrm>
          <a:prstGeom prst="roundRect">
            <a:avLst>
              <a:gd name="adj" fmla="val 336822"/>
            </a:avLst>
          </a:prstGeom>
          <a:solidFill>
            <a:srgbClr val="922022"/>
          </a:solidFill>
        </p:spPr>
      </p:sp>
      <p:sp>
        <p:nvSpPr>
          <p:cNvPr id="7" name="Shape 3"/>
          <p:cNvSpPr/>
          <p:nvPr/>
        </p:nvSpPr>
        <p:spPr>
          <a:xfrm>
            <a:off x="6515874" y="3752552"/>
            <a:ext cx="604837" cy="21550"/>
          </a:xfrm>
          <a:prstGeom prst="roundRect">
            <a:avLst>
              <a:gd name="adj" fmla="val 336822"/>
            </a:avLst>
          </a:prstGeom>
          <a:solidFill>
            <a:srgbClr val="922022"/>
          </a:solidFill>
        </p:spPr>
      </p:sp>
      <p:sp>
        <p:nvSpPr>
          <p:cNvPr id="8" name="Shape 4"/>
          <p:cNvSpPr/>
          <p:nvPr/>
        </p:nvSpPr>
        <p:spPr>
          <a:xfrm>
            <a:off x="7120711" y="3569018"/>
            <a:ext cx="388739" cy="388739"/>
          </a:xfrm>
          <a:prstGeom prst="roundRect">
            <a:avLst>
              <a:gd name="adj" fmla="val 18672"/>
            </a:avLst>
          </a:prstGeom>
          <a:solidFill>
            <a:srgbClr val="790709"/>
          </a:solidFill>
          <a:ln w="7620">
            <a:solidFill>
              <a:srgbClr val="922022"/>
            </a:solidFill>
            <a:prstDash val="solid"/>
          </a:ln>
        </p:spPr>
      </p:sp>
      <p:sp>
        <p:nvSpPr>
          <p:cNvPr id="9" name="Text 5"/>
          <p:cNvSpPr/>
          <p:nvPr/>
        </p:nvSpPr>
        <p:spPr>
          <a:xfrm>
            <a:off x="7274421" y="3648194"/>
            <a:ext cx="81201" cy="230386"/>
          </a:xfrm>
          <a:prstGeom prst="rect">
            <a:avLst/>
          </a:prstGeom>
          <a:noFill/>
        </p:spPr>
        <p:txBody>
          <a:bodyPr wrap="none" rtlCol="0" anchor="t"/>
          <a:lstStyle/>
          <a:p>
            <a:pPr marL="0" indent="0" algn="ctr">
              <a:lnSpc>
                <a:spcPts val="1815"/>
              </a:lnSpc>
              <a:buNone/>
            </a:pPr>
            <a:r>
              <a:rPr lang="en-US" sz="1815" dirty="0">
                <a:solidFill>
                  <a:srgbClr val="E5E0DF"/>
                </a:solidFill>
                <a:latin typeface="Barlow" pitchFamily="34" charset="0"/>
                <a:ea typeface="Barlow" pitchFamily="34" charset="-122"/>
                <a:cs typeface="Barlow" pitchFamily="34" charset="-120"/>
              </a:rPr>
              <a:t>1</a:t>
            </a:r>
            <a:endParaRPr lang="en-US" sz="1815" dirty="0"/>
          </a:p>
        </p:txBody>
      </p:sp>
      <p:sp>
        <p:nvSpPr>
          <p:cNvPr id="10" name="Text 6"/>
          <p:cNvSpPr/>
          <p:nvPr/>
        </p:nvSpPr>
        <p:spPr>
          <a:xfrm>
            <a:off x="4444365" y="3547467"/>
            <a:ext cx="1920240" cy="240030"/>
          </a:xfrm>
          <a:prstGeom prst="rect">
            <a:avLst/>
          </a:prstGeom>
          <a:noFill/>
        </p:spPr>
        <p:txBody>
          <a:bodyPr wrap="none" rtlCol="0" anchor="t"/>
          <a:lstStyle/>
          <a:p>
            <a:pPr marL="0" indent="0" algn="r">
              <a:lnSpc>
                <a:spcPts val="1890"/>
              </a:lnSpc>
              <a:buNone/>
            </a:pPr>
            <a:r>
              <a:rPr lang="en-US" sz="1510" dirty="0">
                <a:solidFill>
                  <a:srgbClr val="E5E0DF"/>
                </a:solidFill>
                <a:latin typeface="Barlow" pitchFamily="34" charset="0"/>
                <a:ea typeface="Barlow" pitchFamily="34" charset="-122"/>
                <a:cs typeface="Barlow" pitchFamily="34" charset="-120"/>
              </a:rPr>
              <a:t>Early Years of Faith</a:t>
            </a:r>
            <a:endParaRPr lang="en-US" sz="1510" dirty="0"/>
          </a:p>
        </p:txBody>
      </p:sp>
      <p:sp>
        <p:nvSpPr>
          <p:cNvPr id="11" name="Text 7"/>
          <p:cNvSpPr/>
          <p:nvPr/>
        </p:nvSpPr>
        <p:spPr>
          <a:xfrm>
            <a:off x="3119437" y="3891082"/>
            <a:ext cx="3245168" cy="2212657"/>
          </a:xfrm>
          <a:prstGeom prst="rect">
            <a:avLst/>
          </a:prstGeom>
          <a:noFill/>
        </p:spPr>
        <p:txBody>
          <a:bodyPr wrap="square" rtlCol="0" anchor="t"/>
          <a:lstStyle/>
          <a:p>
            <a:pPr marL="0" indent="0" algn="r">
              <a:lnSpc>
                <a:spcPts val="2175"/>
              </a:lnSpc>
              <a:buNone/>
            </a:pPr>
            <a:r>
              <a:rPr lang="en-US" sz="1360" dirty="0">
                <a:solidFill>
                  <a:srgbClr val="E5E0DF"/>
                </a:solidFill>
                <a:latin typeface="Barlow" pitchFamily="34" charset="0"/>
                <a:ea typeface="Barlow" pitchFamily="34" charset="-122"/>
                <a:cs typeface="Barlow" pitchFamily="34" charset="-120"/>
              </a:rPr>
              <a:t>I grew up in a household where the values of faith, love, and compassion were a way of life. My parents were devoted Church members, and they imparted their spiritual beliefs to me from a young age. I was surrounded by religious symbols, attended service regularly with my family, and learned the stories of the Bible at bedtime.</a:t>
            </a:r>
            <a:endParaRPr lang="en-US" sz="1360" dirty="0"/>
          </a:p>
        </p:txBody>
      </p:sp>
      <p:sp>
        <p:nvSpPr>
          <p:cNvPr id="12" name="Shape 8"/>
          <p:cNvSpPr/>
          <p:nvPr/>
        </p:nvSpPr>
        <p:spPr>
          <a:xfrm>
            <a:off x="7509450" y="4616589"/>
            <a:ext cx="604837" cy="21550"/>
          </a:xfrm>
          <a:prstGeom prst="roundRect">
            <a:avLst>
              <a:gd name="adj" fmla="val 336822"/>
            </a:avLst>
          </a:prstGeom>
          <a:solidFill>
            <a:srgbClr val="922022"/>
          </a:solidFill>
        </p:spPr>
      </p:sp>
      <p:sp>
        <p:nvSpPr>
          <p:cNvPr id="13" name="Shape 9"/>
          <p:cNvSpPr/>
          <p:nvPr/>
        </p:nvSpPr>
        <p:spPr>
          <a:xfrm>
            <a:off x="7120711" y="4433054"/>
            <a:ext cx="388739" cy="388739"/>
          </a:xfrm>
          <a:prstGeom prst="roundRect">
            <a:avLst>
              <a:gd name="adj" fmla="val 18672"/>
            </a:avLst>
          </a:prstGeom>
          <a:solidFill>
            <a:srgbClr val="790709"/>
          </a:solidFill>
          <a:ln w="7620">
            <a:solidFill>
              <a:srgbClr val="922022"/>
            </a:solidFill>
            <a:prstDash val="solid"/>
          </a:ln>
        </p:spPr>
      </p:sp>
      <p:sp>
        <p:nvSpPr>
          <p:cNvPr id="14" name="Text 10"/>
          <p:cNvSpPr/>
          <p:nvPr/>
        </p:nvSpPr>
        <p:spPr>
          <a:xfrm>
            <a:off x="7252395" y="4512231"/>
            <a:ext cx="125373" cy="230386"/>
          </a:xfrm>
          <a:prstGeom prst="rect">
            <a:avLst/>
          </a:prstGeom>
          <a:noFill/>
        </p:spPr>
        <p:txBody>
          <a:bodyPr wrap="none" rtlCol="0" anchor="t"/>
          <a:lstStyle/>
          <a:p>
            <a:pPr marL="0" indent="0" algn="ctr">
              <a:lnSpc>
                <a:spcPts val="1815"/>
              </a:lnSpc>
              <a:buNone/>
            </a:pPr>
            <a:r>
              <a:rPr lang="en-US" sz="1815" dirty="0">
                <a:solidFill>
                  <a:srgbClr val="E5E0DF"/>
                </a:solidFill>
                <a:latin typeface="Barlow" pitchFamily="34" charset="0"/>
                <a:ea typeface="Barlow" pitchFamily="34" charset="-122"/>
                <a:cs typeface="Barlow" pitchFamily="34" charset="-120"/>
              </a:rPr>
              <a:t>2</a:t>
            </a:r>
            <a:endParaRPr lang="en-US" sz="1815" dirty="0"/>
          </a:p>
        </p:txBody>
      </p:sp>
      <p:sp>
        <p:nvSpPr>
          <p:cNvPr id="15" name="Text 11"/>
          <p:cNvSpPr/>
          <p:nvPr/>
        </p:nvSpPr>
        <p:spPr>
          <a:xfrm>
            <a:off x="8265557" y="4411504"/>
            <a:ext cx="1920240" cy="240030"/>
          </a:xfrm>
          <a:prstGeom prst="rect">
            <a:avLst/>
          </a:prstGeom>
          <a:noFill/>
        </p:spPr>
        <p:txBody>
          <a:bodyPr wrap="none" rtlCol="0" anchor="t"/>
          <a:lstStyle/>
          <a:p>
            <a:pPr marL="0" indent="0" algn="l">
              <a:lnSpc>
                <a:spcPts val="1890"/>
              </a:lnSpc>
              <a:buNone/>
            </a:pPr>
            <a:r>
              <a:rPr lang="en-US" sz="1510" dirty="0">
                <a:solidFill>
                  <a:srgbClr val="E5E0DF"/>
                </a:solidFill>
                <a:latin typeface="Barlow" pitchFamily="34" charset="0"/>
                <a:ea typeface="Barlow" pitchFamily="34" charset="-122"/>
                <a:cs typeface="Barlow" pitchFamily="34" charset="-120"/>
              </a:rPr>
              <a:t>Eager to Get Baptized</a:t>
            </a:r>
            <a:endParaRPr lang="en-US" sz="1510" dirty="0"/>
          </a:p>
        </p:txBody>
      </p:sp>
      <p:sp>
        <p:nvSpPr>
          <p:cNvPr id="16" name="Text 12"/>
          <p:cNvSpPr/>
          <p:nvPr/>
        </p:nvSpPr>
        <p:spPr>
          <a:xfrm>
            <a:off x="8265557" y="4755118"/>
            <a:ext cx="3245287" cy="2212657"/>
          </a:xfrm>
          <a:prstGeom prst="rect">
            <a:avLst/>
          </a:prstGeom>
          <a:noFill/>
        </p:spPr>
        <p:txBody>
          <a:bodyPr wrap="square" rtlCol="0" anchor="t"/>
          <a:lstStyle/>
          <a:p>
            <a:pPr marL="0" indent="0" algn="l">
              <a:lnSpc>
                <a:spcPts val="2175"/>
              </a:lnSpc>
              <a:buNone/>
            </a:pPr>
            <a:r>
              <a:rPr lang="en-US" sz="1360" dirty="0">
                <a:solidFill>
                  <a:srgbClr val="E5E0DF"/>
                </a:solidFill>
                <a:latin typeface="Barlow" pitchFamily="34" charset="0"/>
                <a:ea typeface="Barlow" pitchFamily="34" charset="-122"/>
                <a:cs typeface="Barlow" pitchFamily="34" charset="-120"/>
              </a:rPr>
              <a:t>As a child, I was eager to embrace working for God faith fully. I admired the rituals, the beauty of the church, and the sense of community that came with it. The idea of baptism, in particular, fascinated me. I couldn't wait to take this important step and officially become a part of the born again community.</a:t>
            </a:r>
            <a:endParaRPr lang="en-US" sz="1360" dirty="0"/>
          </a:p>
        </p:txBody>
      </p:sp>
      <p:sp>
        <p:nvSpPr>
          <p:cNvPr id="17" name="Shape 13"/>
          <p:cNvSpPr/>
          <p:nvPr/>
        </p:nvSpPr>
        <p:spPr>
          <a:xfrm>
            <a:off x="6515874" y="6827103"/>
            <a:ext cx="604837" cy="21550"/>
          </a:xfrm>
          <a:prstGeom prst="roundRect">
            <a:avLst>
              <a:gd name="adj" fmla="val 336822"/>
            </a:avLst>
          </a:prstGeom>
          <a:solidFill>
            <a:srgbClr val="922022"/>
          </a:solidFill>
        </p:spPr>
      </p:sp>
      <p:sp>
        <p:nvSpPr>
          <p:cNvPr id="18" name="Shape 14"/>
          <p:cNvSpPr/>
          <p:nvPr/>
        </p:nvSpPr>
        <p:spPr>
          <a:xfrm>
            <a:off x="7120711" y="6643568"/>
            <a:ext cx="388739" cy="388739"/>
          </a:xfrm>
          <a:prstGeom prst="roundRect">
            <a:avLst>
              <a:gd name="adj" fmla="val 18672"/>
            </a:avLst>
          </a:prstGeom>
          <a:solidFill>
            <a:srgbClr val="790709"/>
          </a:solidFill>
          <a:ln w="7620">
            <a:solidFill>
              <a:srgbClr val="922022"/>
            </a:solidFill>
            <a:prstDash val="solid"/>
          </a:ln>
        </p:spPr>
      </p:sp>
      <p:sp>
        <p:nvSpPr>
          <p:cNvPr id="19" name="Text 15"/>
          <p:cNvSpPr/>
          <p:nvPr/>
        </p:nvSpPr>
        <p:spPr>
          <a:xfrm>
            <a:off x="7254657" y="6722745"/>
            <a:ext cx="120729" cy="230386"/>
          </a:xfrm>
          <a:prstGeom prst="rect">
            <a:avLst/>
          </a:prstGeom>
          <a:noFill/>
        </p:spPr>
        <p:txBody>
          <a:bodyPr wrap="none" rtlCol="0" anchor="t"/>
          <a:lstStyle/>
          <a:p>
            <a:pPr marL="0" indent="0" algn="ctr">
              <a:lnSpc>
                <a:spcPts val="1815"/>
              </a:lnSpc>
              <a:buNone/>
            </a:pPr>
            <a:r>
              <a:rPr lang="en-US" sz="1815" dirty="0">
                <a:solidFill>
                  <a:srgbClr val="E5E0DF"/>
                </a:solidFill>
                <a:latin typeface="Barlow" pitchFamily="34" charset="0"/>
                <a:ea typeface="Barlow" pitchFamily="34" charset="-122"/>
                <a:cs typeface="Barlow" pitchFamily="34" charset="-120"/>
              </a:rPr>
              <a:t>3</a:t>
            </a:r>
            <a:endParaRPr lang="en-US" sz="1815" dirty="0"/>
          </a:p>
        </p:txBody>
      </p:sp>
      <p:sp>
        <p:nvSpPr>
          <p:cNvPr id="20" name="Text 16"/>
          <p:cNvSpPr/>
          <p:nvPr/>
        </p:nvSpPr>
        <p:spPr>
          <a:xfrm>
            <a:off x="4444365" y="6622018"/>
            <a:ext cx="1920240" cy="240030"/>
          </a:xfrm>
          <a:prstGeom prst="rect">
            <a:avLst/>
          </a:prstGeom>
          <a:noFill/>
        </p:spPr>
        <p:txBody>
          <a:bodyPr wrap="none" rtlCol="0" anchor="t"/>
          <a:lstStyle/>
          <a:p>
            <a:pPr marL="0" indent="0" algn="r">
              <a:lnSpc>
                <a:spcPts val="1890"/>
              </a:lnSpc>
              <a:buNone/>
            </a:pPr>
            <a:r>
              <a:rPr lang="en-US" sz="1510" dirty="0">
                <a:solidFill>
                  <a:srgbClr val="E5E0DF"/>
                </a:solidFill>
                <a:latin typeface="Barlow" pitchFamily="34" charset="0"/>
                <a:ea typeface="Barlow" pitchFamily="34" charset="-122"/>
                <a:cs typeface="Barlow" pitchFamily="34" charset="-120"/>
              </a:rPr>
              <a:t>Baptism at Age 4</a:t>
            </a:r>
            <a:endParaRPr lang="en-US" sz="1510" dirty="0"/>
          </a:p>
        </p:txBody>
      </p:sp>
      <p:sp>
        <p:nvSpPr>
          <p:cNvPr id="21" name="Text 17"/>
          <p:cNvSpPr/>
          <p:nvPr/>
        </p:nvSpPr>
        <p:spPr>
          <a:xfrm>
            <a:off x="3119437" y="6965633"/>
            <a:ext cx="3245168" cy="2489240"/>
          </a:xfrm>
          <a:prstGeom prst="rect">
            <a:avLst/>
          </a:prstGeom>
          <a:noFill/>
        </p:spPr>
        <p:txBody>
          <a:bodyPr wrap="square" rtlCol="0" anchor="t"/>
          <a:lstStyle/>
          <a:p>
            <a:pPr marL="0" indent="0" algn="r">
              <a:lnSpc>
                <a:spcPts val="2175"/>
              </a:lnSpc>
              <a:buNone/>
            </a:pPr>
            <a:r>
              <a:rPr lang="en-US" sz="1360" dirty="0">
                <a:solidFill>
                  <a:srgbClr val="E5E0DF"/>
                </a:solidFill>
                <a:latin typeface="Barlow" pitchFamily="34" charset="0"/>
                <a:ea typeface="Barlow" pitchFamily="34" charset="-122"/>
                <a:cs typeface="Barlow" pitchFamily="34" charset="-120"/>
              </a:rPr>
              <a:t>My dream of getting baptized became a reality at the age of 4. I was baptised while attending National Interdependence Church of Africa . The day of my baptism was a memorable one. I stood in front of my family, godparents, and members of the congregation. As the holy water touched my forehead, I felt a profound sense of belonging to the christian faith.</a:t>
            </a:r>
            <a:endParaRPr lang="en-US" sz="1360" dirty="0"/>
          </a:p>
        </p:txBody>
      </p:sp>
      <p:sp>
        <p:nvSpPr>
          <p:cNvPr id="22" name="Shape 18"/>
          <p:cNvSpPr/>
          <p:nvPr/>
        </p:nvSpPr>
        <p:spPr>
          <a:xfrm>
            <a:off x="7509450" y="8502670"/>
            <a:ext cx="604837" cy="21550"/>
          </a:xfrm>
          <a:prstGeom prst="roundRect">
            <a:avLst>
              <a:gd name="adj" fmla="val 336822"/>
            </a:avLst>
          </a:prstGeom>
          <a:solidFill>
            <a:srgbClr val="922022"/>
          </a:solidFill>
        </p:spPr>
      </p:sp>
      <p:sp>
        <p:nvSpPr>
          <p:cNvPr id="23" name="Shape 19"/>
          <p:cNvSpPr/>
          <p:nvPr/>
        </p:nvSpPr>
        <p:spPr>
          <a:xfrm>
            <a:off x="7120711" y="8319135"/>
            <a:ext cx="388739" cy="388739"/>
          </a:xfrm>
          <a:prstGeom prst="roundRect">
            <a:avLst>
              <a:gd name="adj" fmla="val 18672"/>
            </a:avLst>
          </a:prstGeom>
          <a:solidFill>
            <a:srgbClr val="790709"/>
          </a:solidFill>
          <a:ln w="7620">
            <a:solidFill>
              <a:srgbClr val="922022"/>
            </a:solidFill>
            <a:prstDash val="solid"/>
          </a:ln>
        </p:spPr>
      </p:sp>
      <p:sp>
        <p:nvSpPr>
          <p:cNvPr id="24" name="Text 20"/>
          <p:cNvSpPr/>
          <p:nvPr/>
        </p:nvSpPr>
        <p:spPr>
          <a:xfrm>
            <a:off x="7249418" y="8398312"/>
            <a:ext cx="131326" cy="230386"/>
          </a:xfrm>
          <a:prstGeom prst="rect">
            <a:avLst/>
          </a:prstGeom>
          <a:noFill/>
        </p:spPr>
        <p:txBody>
          <a:bodyPr wrap="none" rtlCol="0" anchor="t"/>
          <a:lstStyle/>
          <a:p>
            <a:pPr marL="0" indent="0" algn="ctr">
              <a:lnSpc>
                <a:spcPts val="1815"/>
              </a:lnSpc>
              <a:buNone/>
            </a:pPr>
            <a:r>
              <a:rPr lang="en-US" sz="1815" dirty="0">
                <a:solidFill>
                  <a:srgbClr val="E5E0DF"/>
                </a:solidFill>
                <a:latin typeface="Barlow" pitchFamily="34" charset="0"/>
                <a:ea typeface="Barlow" pitchFamily="34" charset="-122"/>
                <a:cs typeface="Barlow" pitchFamily="34" charset="-120"/>
              </a:rPr>
              <a:t>4</a:t>
            </a:r>
            <a:endParaRPr lang="en-US" sz="1815" dirty="0"/>
          </a:p>
        </p:txBody>
      </p:sp>
      <p:sp>
        <p:nvSpPr>
          <p:cNvPr id="25" name="Text 21"/>
          <p:cNvSpPr/>
          <p:nvPr/>
        </p:nvSpPr>
        <p:spPr>
          <a:xfrm>
            <a:off x="8265557" y="8297585"/>
            <a:ext cx="1920240" cy="240030"/>
          </a:xfrm>
          <a:prstGeom prst="rect">
            <a:avLst/>
          </a:prstGeom>
          <a:noFill/>
        </p:spPr>
        <p:txBody>
          <a:bodyPr wrap="none" rtlCol="0" anchor="t"/>
          <a:lstStyle/>
          <a:p>
            <a:pPr marL="0" indent="0" algn="l">
              <a:lnSpc>
                <a:spcPts val="1890"/>
              </a:lnSpc>
              <a:buNone/>
            </a:pPr>
            <a:r>
              <a:rPr lang="en-US" sz="1510" dirty="0">
                <a:solidFill>
                  <a:srgbClr val="E5E0DF"/>
                </a:solidFill>
                <a:latin typeface="Barlow" pitchFamily="34" charset="0"/>
                <a:ea typeface="Barlow" pitchFamily="34" charset="-122"/>
                <a:cs typeface="Barlow" pitchFamily="34" charset="-120"/>
              </a:rPr>
              <a:t>Confirmation at Age 12</a:t>
            </a:r>
            <a:endParaRPr lang="en-US" sz="1510" dirty="0"/>
          </a:p>
        </p:txBody>
      </p:sp>
      <p:sp>
        <p:nvSpPr>
          <p:cNvPr id="26" name="Text 22"/>
          <p:cNvSpPr/>
          <p:nvPr/>
        </p:nvSpPr>
        <p:spPr>
          <a:xfrm>
            <a:off x="8265557" y="8641199"/>
            <a:ext cx="3245287" cy="2212657"/>
          </a:xfrm>
          <a:prstGeom prst="rect">
            <a:avLst/>
          </a:prstGeom>
          <a:noFill/>
        </p:spPr>
        <p:txBody>
          <a:bodyPr wrap="square" rtlCol="0" anchor="t"/>
          <a:lstStyle/>
          <a:p>
            <a:pPr marL="0" indent="0" algn="l">
              <a:lnSpc>
                <a:spcPts val="2175"/>
              </a:lnSpc>
              <a:buNone/>
            </a:pPr>
            <a:r>
              <a:rPr lang="en-US" sz="1360" dirty="0">
                <a:solidFill>
                  <a:srgbClr val="E5E0DF"/>
                </a:solidFill>
                <a:latin typeface="Barlow" pitchFamily="34" charset="0"/>
                <a:ea typeface="Barlow" pitchFamily="34" charset="-122"/>
                <a:cs typeface="Barlow" pitchFamily="34" charset="-120"/>
              </a:rPr>
              <a:t>As I continued to grow in my faith, I looked forward to the sacrament of Confirmation. It was a significant milestone in my spiritual journey. Still at the age of twelve, I underwent the sacrament of Confirmation, offered to me by the then Arch-Bishop of the National Interdependence Church of Africa, Diocese of Nairobi .</a:t>
            </a:r>
            <a:endParaRPr lang="en-US" sz="136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126837" y="1090255"/>
            <a:ext cx="4066699" cy="508397"/>
          </a:xfrm>
          <a:prstGeom prst="rect">
            <a:avLst/>
          </a:prstGeom>
          <a:noFill/>
        </p:spPr>
        <p:txBody>
          <a:bodyPr wrap="none" rtlCol="0" anchor="t"/>
          <a:lstStyle/>
          <a:p>
            <a:pPr marL="0" indent="0">
              <a:lnSpc>
                <a:spcPts val="4005"/>
              </a:lnSpc>
              <a:buNone/>
            </a:pPr>
            <a:r>
              <a:rPr lang="en-US" sz="3200" dirty="0">
                <a:solidFill>
                  <a:srgbClr val="FFFFFF"/>
                </a:solidFill>
                <a:latin typeface="Barlow" pitchFamily="34" charset="0"/>
                <a:ea typeface="Barlow" pitchFamily="34" charset="-122"/>
                <a:cs typeface="Barlow" pitchFamily="34" charset="-120"/>
              </a:rPr>
              <a:t>Education and Growth</a:t>
            </a:r>
            <a:endParaRPr lang="en-US" sz="3200" dirty="0"/>
          </a:p>
        </p:txBody>
      </p:sp>
      <p:pic>
        <p:nvPicPr>
          <p:cNvPr id="6" name="Image 2" descr="preencoded.png"/>
          <p:cNvPicPr>
            <a:picLocks noChangeAspect="1"/>
          </p:cNvPicPr>
          <p:nvPr/>
        </p:nvPicPr>
        <p:blipFill>
          <a:blip r:embed="rId3"/>
          <a:stretch>
            <a:fillRect/>
          </a:stretch>
        </p:blipFill>
        <p:spPr>
          <a:xfrm>
            <a:off x="6126837" y="1873091"/>
            <a:ext cx="914995" cy="1901071"/>
          </a:xfrm>
          <a:prstGeom prst="rect">
            <a:avLst/>
          </a:prstGeom>
        </p:spPr>
      </p:pic>
      <p:sp>
        <p:nvSpPr>
          <p:cNvPr id="7" name="Text 2"/>
          <p:cNvSpPr/>
          <p:nvPr/>
        </p:nvSpPr>
        <p:spPr>
          <a:xfrm>
            <a:off x="7316272" y="2056090"/>
            <a:ext cx="2033349" cy="254198"/>
          </a:xfrm>
          <a:prstGeom prst="rect">
            <a:avLst/>
          </a:prstGeom>
          <a:noFill/>
        </p:spPr>
        <p:txBody>
          <a:bodyPr wrap="none" rtlCol="0" anchor="t"/>
          <a:lstStyle/>
          <a:p>
            <a:pPr marL="0" indent="0" algn="l">
              <a:lnSpc>
                <a:spcPts val="2000"/>
              </a:lnSpc>
              <a:buNone/>
            </a:pPr>
            <a:r>
              <a:rPr lang="en-US" sz="1600" dirty="0">
                <a:solidFill>
                  <a:srgbClr val="E5E0DF"/>
                </a:solidFill>
                <a:latin typeface="Barlow" pitchFamily="34" charset="0"/>
                <a:ea typeface="Barlow" pitchFamily="34" charset="-122"/>
                <a:cs typeface="Barlow" pitchFamily="34" charset="-120"/>
              </a:rPr>
              <a:t>Founders Academy</a:t>
            </a:r>
            <a:endParaRPr lang="en-US" sz="1600" dirty="0"/>
          </a:p>
        </p:txBody>
      </p:sp>
      <p:sp>
        <p:nvSpPr>
          <p:cNvPr id="8" name="Text 3"/>
          <p:cNvSpPr/>
          <p:nvPr/>
        </p:nvSpPr>
        <p:spPr>
          <a:xfrm>
            <a:off x="7316272" y="2420064"/>
            <a:ext cx="6673691" cy="1171099"/>
          </a:xfrm>
          <a:prstGeom prst="rect">
            <a:avLst/>
          </a:prstGeom>
          <a:noFill/>
        </p:spPr>
        <p:txBody>
          <a:bodyPr wrap="square" rtlCol="0" anchor="t"/>
          <a:lstStyle/>
          <a:p>
            <a:pPr marL="0" indent="0" algn="l">
              <a:lnSpc>
                <a:spcPts val="2305"/>
              </a:lnSpc>
              <a:buNone/>
            </a:pPr>
            <a:r>
              <a:rPr lang="en-US" sz="1440" dirty="0">
                <a:solidFill>
                  <a:srgbClr val="E5E0DF"/>
                </a:solidFill>
                <a:latin typeface="Barlow" pitchFamily="34" charset="0"/>
                <a:ea typeface="Barlow" pitchFamily="34" charset="-122"/>
                <a:cs typeface="Barlow" pitchFamily="34" charset="-120"/>
              </a:rPr>
              <a:t>I started school at 4 years of age, at Founders Academy . From there ByGrace Primary School, then transferred to Elimika Primary School,from there I joined Kamuthatha Boarding Primary Schoo then Newlight Senior Boys High School and finally my tertiary education at Dedan Kimathi University of Technology.</a:t>
            </a:r>
            <a:endParaRPr lang="en-US" sz="1440" dirty="0"/>
          </a:p>
        </p:txBody>
      </p:sp>
      <p:pic>
        <p:nvPicPr>
          <p:cNvPr id="9" name="Image 3" descr="preencoded.png"/>
          <p:cNvPicPr>
            <a:picLocks noChangeAspect="1"/>
          </p:cNvPicPr>
          <p:nvPr/>
        </p:nvPicPr>
        <p:blipFill>
          <a:blip r:embed="rId4"/>
          <a:stretch>
            <a:fillRect/>
          </a:stretch>
        </p:blipFill>
        <p:spPr>
          <a:xfrm>
            <a:off x="6126837" y="3774162"/>
            <a:ext cx="914995" cy="1463993"/>
          </a:xfrm>
          <a:prstGeom prst="rect">
            <a:avLst/>
          </a:prstGeom>
        </p:spPr>
      </p:pic>
      <p:sp>
        <p:nvSpPr>
          <p:cNvPr id="10" name="Text 4"/>
          <p:cNvSpPr/>
          <p:nvPr/>
        </p:nvSpPr>
        <p:spPr>
          <a:xfrm>
            <a:off x="7316272" y="3957161"/>
            <a:ext cx="3317796" cy="254198"/>
          </a:xfrm>
          <a:prstGeom prst="rect">
            <a:avLst/>
          </a:prstGeom>
          <a:noFill/>
        </p:spPr>
        <p:txBody>
          <a:bodyPr wrap="none" rtlCol="0" anchor="t"/>
          <a:lstStyle/>
          <a:p>
            <a:pPr marL="0" indent="0" algn="l">
              <a:lnSpc>
                <a:spcPts val="2000"/>
              </a:lnSpc>
              <a:buNone/>
            </a:pPr>
            <a:r>
              <a:rPr lang="en-US" sz="1600" dirty="0">
                <a:solidFill>
                  <a:srgbClr val="E5E0DF"/>
                </a:solidFill>
                <a:latin typeface="Barlow" pitchFamily="34" charset="0"/>
                <a:ea typeface="Barlow" pitchFamily="34" charset="-122"/>
                <a:cs typeface="Barlow" pitchFamily="34" charset="-120"/>
              </a:rPr>
              <a:t>Kamuthatha Boarding Primary School</a:t>
            </a:r>
            <a:endParaRPr lang="en-US" sz="1600" dirty="0"/>
          </a:p>
        </p:txBody>
      </p:sp>
      <p:sp>
        <p:nvSpPr>
          <p:cNvPr id="11" name="Text 5"/>
          <p:cNvSpPr/>
          <p:nvPr/>
        </p:nvSpPr>
        <p:spPr>
          <a:xfrm>
            <a:off x="7316272" y="4321135"/>
            <a:ext cx="6673691" cy="585549"/>
          </a:xfrm>
          <a:prstGeom prst="rect">
            <a:avLst/>
          </a:prstGeom>
          <a:noFill/>
        </p:spPr>
        <p:txBody>
          <a:bodyPr wrap="square" rtlCol="0" anchor="t"/>
          <a:lstStyle/>
          <a:p>
            <a:pPr marL="0" indent="0" algn="l">
              <a:lnSpc>
                <a:spcPts val="2305"/>
              </a:lnSpc>
              <a:buNone/>
            </a:pPr>
            <a:r>
              <a:rPr lang="en-US" sz="1440" dirty="0">
                <a:solidFill>
                  <a:srgbClr val="E5E0DF"/>
                </a:solidFill>
                <a:latin typeface="Barlow" pitchFamily="34" charset="0"/>
                <a:ea typeface="Barlow" pitchFamily="34" charset="-122"/>
                <a:cs typeface="Barlow" pitchFamily="34" charset="-120"/>
              </a:rPr>
              <a:t>In 2012 I joined Kamuthatha Booarding Primary school from class 5 till I sat for my KCPE</a:t>
            </a:r>
            <a:endParaRPr lang="en-US" sz="1440" dirty="0"/>
          </a:p>
        </p:txBody>
      </p:sp>
      <p:pic>
        <p:nvPicPr>
          <p:cNvPr id="12" name="Image 4" descr="preencoded.png"/>
          <p:cNvPicPr>
            <a:picLocks noChangeAspect="1"/>
          </p:cNvPicPr>
          <p:nvPr/>
        </p:nvPicPr>
        <p:blipFill>
          <a:blip r:embed="rId5"/>
          <a:stretch>
            <a:fillRect/>
          </a:stretch>
        </p:blipFill>
        <p:spPr>
          <a:xfrm>
            <a:off x="6126837" y="5238155"/>
            <a:ext cx="914995" cy="1901071"/>
          </a:xfrm>
          <a:prstGeom prst="rect">
            <a:avLst/>
          </a:prstGeom>
        </p:spPr>
      </p:pic>
      <p:sp>
        <p:nvSpPr>
          <p:cNvPr id="13" name="Text 6"/>
          <p:cNvSpPr/>
          <p:nvPr/>
        </p:nvSpPr>
        <p:spPr>
          <a:xfrm>
            <a:off x="7316272" y="5421154"/>
            <a:ext cx="2965966" cy="254198"/>
          </a:xfrm>
          <a:prstGeom prst="rect">
            <a:avLst/>
          </a:prstGeom>
          <a:noFill/>
        </p:spPr>
        <p:txBody>
          <a:bodyPr wrap="none" rtlCol="0" anchor="t"/>
          <a:lstStyle/>
          <a:p>
            <a:pPr marL="0" indent="0" algn="l">
              <a:lnSpc>
                <a:spcPts val="2000"/>
              </a:lnSpc>
              <a:buNone/>
            </a:pPr>
            <a:r>
              <a:rPr lang="en-US" sz="1600" dirty="0">
                <a:solidFill>
                  <a:srgbClr val="E5E0DF"/>
                </a:solidFill>
                <a:latin typeface="Barlow" pitchFamily="34" charset="0"/>
                <a:ea typeface="Barlow" pitchFamily="34" charset="-122"/>
                <a:cs typeface="Barlow" pitchFamily="34" charset="-120"/>
              </a:rPr>
              <a:t>Newlight Senior Boys High School</a:t>
            </a:r>
            <a:endParaRPr lang="en-US" sz="1600" dirty="0"/>
          </a:p>
        </p:txBody>
      </p:sp>
      <p:sp>
        <p:nvSpPr>
          <p:cNvPr id="14" name="Text 7"/>
          <p:cNvSpPr/>
          <p:nvPr/>
        </p:nvSpPr>
        <p:spPr>
          <a:xfrm>
            <a:off x="7316272" y="5785128"/>
            <a:ext cx="6673691" cy="1171099"/>
          </a:xfrm>
          <a:prstGeom prst="rect">
            <a:avLst/>
          </a:prstGeom>
          <a:noFill/>
        </p:spPr>
        <p:txBody>
          <a:bodyPr wrap="square" rtlCol="0" anchor="t"/>
          <a:lstStyle/>
          <a:p>
            <a:pPr marL="0" indent="0" algn="l">
              <a:lnSpc>
                <a:spcPts val="2305"/>
              </a:lnSpc>
              <a:buNone/>
            </a:pPr>
            <a:r>
              <a:rPr lang="en-US" sz="1440" dirty="0">
                <a:solidFill>
                  <a:srgbClr val="E5E0DF"/>
                </a:solidFill>
                <a:latin typeface="Barlow" pitchFamily="34" charset="0"/>
                <a:ea typeface="Barlow" pitchFamily="34" charset="-122"/>
                <a:cs typeface="Barlow" pitchFamily="34" charset="-120"/>
              </a:rPr>
              <a:t>I completed my primary education with flying colours and earned a spot in a prestigious high school. My dream was to become an architectural engineer, following in the footsteps of my parents, who have been my role models throughout my life.</a:t>
            </a:r>
            <a:endParaRPr lang="en-US" sz="144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p:spPr>
      </p:sp>
      <p:sp>
        <p:nvSpPr>
          <p:cNvPr id="4" name="Text 1"/>
          <p:cNvSpPr/>
          <p:nvPr/>
        </p:nvSpPr>
        <p:spPr>
          <a:xfrm>
            <a:off x="1321356" y="687110"/>
            <a:ext cx="5486400" cy="685800"/>
          </a:xfrm>
          <a:prstGeom prst="rect">
            <a:avLst/>
          </a:prstGeom>
          <a:noFill/>
        </p:spPr>
        <p:txBody>
          <a:bodyPr wrap="none" rtlCol="0" anchor="t"/>
          <a:lstStyle/>
          <a:p>
            <a:pPr marL="0" indent="0">
              <a:lnSpc>
                <a:spcPts val="5400"/>
              </a:lnSpc>
              <a:buNone/>
            </a:pPr>
            <a:r>
              <a:rPr lang="en-US" sz="4320" dirty="0">
                <a:solidFill>
                  <a:srgbClr val="FFFFFF"/>
                </a:solidFill>
                <a:latin typeface="Barlow" pitchFamily="34" charset="0"/>
                <a:ea typeface="Barlow" pitchFamily="34" charset="-122"/>
                <a:cs typeface="Barlow" pitchFamily="34" charset="-120"/>
              </a:rPr>
              <a:t>Secondary Education</a:t>
            </a:r>
            <a:endParaRPr lang="en-US" sz="4320" dirty="0"/>
          </a:p>
        </p:txBody>
      </p:sp>
      <p:sp>
        <p:nvSpPr>
          <p:cNvPr id="5" name="Text 2"/>
          <p:cNvSpPr/>
          <p:nvPr/>
        </p:nvSpPr>
        <p:spPr>
          <a:xfrm>
            <a:off x="1321356" y="1990011"/>
            <a:ext cx="3593902" cy="685800"/>
          </a:xfrm>
          <a:prstGeom prst="rect">
            <a:avLst/>
          </a:prstGeom>
          <a:noFill/>
        </p:spPr>
        <p:txBody>
          <a:bodyPr wrap="square" rtlCol="0" anchor="t"/>
          <a:lstStyle/>
          <a:p>
            <a:pPr marL="0" indent="0">
              <a:lnSpc>
                <a:spcPts val="2700"/>
              </a:lnSpc>
              <a:buNone/>
            </a:pPr>
            <a:r>
              <a:rPr lang="en-US" sz="2160" dirty="0">
                <a:solidFill>
                  <a:srgbClr val="FFFFFF"/>
                </a:solidFill>
                <a:latin typeface="Barlow" pitchFamily="34" charset="0"/>
                <a:ea typeface="Barlow" pitchFamily="34" charset="-122"/>
                <a:cs typeface="Barlow" pitchFamily="34" charset="-120"/>
              </a:rPr>
              <a:t>Academic Challenges and Triumphs</a:t>
            </a:r>
            <a:endParaRPr lang="en-US" sz="2160" dirty="0"/>
          </a:p>
        </p:txBody>
      </p:sp>
      <p:sp>
        <p:nvSpPr>
          <p:cNvPr id="6" name="Text 3"/>
          <p:cNvSpPr/>
          <p:nvPr/>
        </p:nvSpPr>
        <p:spPr>
          <a:xfrm>
            <a:off x="1321356" y="2922627"/>
            <a:ext cx="3593902" cy="4345543"/>
          </a:xfrm>
          <a:prstGeom prst="rect">
            <a:avLst/>
          </a:prstGeom>
          <a:noFill/>
        </p:spPr>
        <p:txBody>
          <a:bodyPr wrap="square" rtlCol="0" anchor="t"/>
          <a:lstStyle/>
          <a:p>
            <a:pPr marL="0" indent="0">
              <a:lnSpc>
                <a:spcPts val="3110"/>
              </a:lnSpc>
              <a:buNone/>
            </a:pPr>
            <a:r>
              <a:rPr lang="en-US" sz="1945" dirty="0">
                <a:solidFill>
                  <a:srgbClr val="E5E0DF"/>
                </a:solidFill>
                <a:latin typeface="Barlow" pitchFamily="34" charset="0"/>
                <a:ea typeface="Barlow" pitchFamily="34" charset="-122"/>
                <a:cs typeface="Barlow" pitchFamily="34" charset="-120"/>
              </a:rPr>
              <a:t>Secondary school was a whole new world, and I quickly realized that the academic challenges were a step up from primary school. Subjects became more specialized, and the workload increased. In those early years, I faced my fair share of academic hurdles. Biology continued to be a challenging subject, but I was determined to conquer it.</a:t>
            </a:r>
            <a:endParaRPr lang="en-US" sz="1945" dirty="0"/>
          </a:p>
        </p:txBody>
      </p:sp>
      <p:sp>
        <p:nvSpPr>
          <p:cNvPr id="7" name="Text 4"/>
          <p:cNvSpPr/>
          <p:nvPr/>
        </p:nvSpPr>
        <p:spPr>
          <a:xfrm>
            <a:off x="5525095" y="1990011"/>
            <a:ext cx="3003590" cy="342900"/>
          </a:xfrm>
          <a:prstGeom prst="rect">
            <a:avLst/>
          </a:prstGeom>
          <a:noFill/>
        </p:spPr>
        <p:txBody>
          <a:bodyPr wrap="none" rtlCol="0" anchor="t"/>
          <a:lstStyle/>
          <a:p>
            <a:pPr marL="0" indent="0">
              <a:lnSpc>
                <a:spcPts val="2700"/>
              </a:lnSpc>
              <a:buNone/>
            </a:pPr>
            <a:r>
              <a:rPr lang="en-US" sz="2160" dirty="0">
                <a:solidFill>
                  <a:srgbClr val="FFFFFF"/>
                </a:solidFill>
                <a:latin typeface="Barlow" pitchFamily="34" charset="0"/>
                <a:ea typeface="Barlow" pitchFamily="34" charset="-122"/>
                <a:cs typeface="Barlow" pitchFamily="34" charset="-120"/>
              </a:rPr>
              <a:t>Extracurricular Activities</a:t>
            </a:r>
            <a:endParaRPr lang="en-US" sz="2160" dirty="0"/>
          </a:p>
        </p:txBody>
      </p:sp>
      <p:sp>
        <p:nvSpPr>
          <p:cNvPr id="8" name="Text 5"/>
          <p:cNvSpPr/>
          <p:nvPr/>
        </p:nvSpPr>
        <p:spPr>
          <a:xfrm>
            <a:off x="5525095" y="2579727"/>
            <a:ext cx="3593902" cy="4740593"/>
          </a:xfrm>
          <a:prstGeom prst="rect">
            <a:avLst/>
          </a:prstGeom>
          <a:noFill/>
        </p:spPr>
        <p:txBody>
          <a:bodyPr wrap="square" rtlCol="0" anchor="t"/>
          <a:lstStyle/>
          <a:p>
            <a:pPr marL="0" indent="0">
              <a:lnSpc>
                <a:spcPts val="3110"/>
              </a:lnSpc>
              <a:buNone/>
            </a:pPr>
            <a:r>
              <a:rPr lang="en-US" sz="1945" dirty="0">
                <a:solidFill>
                  <a:srgbClr val="E5E0DF"/>
                </a:solidFill>
                <a:latin typeface="Barlow" pitchFamily="34" charset="0"/>
                <a:ea typeface="Barlow" pitchFamily="34" charset="-122"/>
                <a:cs typeface="Barlow" pitchFamily="34" charset="-120"/>
              </a:rPr>
              <a:t>New Light Senior Boys High School wasn't just about academics; it was a place where I had the opportunity to explore my interests beyond the classroom. I joined the debate club, where I honed my public speaking skills and learned the art of persuasive argumentation. This club not only boosted my confidence but also instilled in me a passion for critical thinking.</a:t>
            </a:r>
            <a:endParaRPr lang="en-US" sz="1945" dirty="0"/>
          </a:p>
        </p:txBody>
      </p:sp>
      <p:sp>
        <p:nvSpPr>
          <p:cNvPr id="9" name="Text 6"/>
          <p:cNvSpPr/>
          <p:nvPr/>
        </p:nvSpPr>
        <p:spPr>
          <a:xfrm>
            <a:off x="9728835" y="1990011"/>
            <a:ext cx="2743200" cy="342900"/>
          </a:xfrm>
          <a:prstGeom prst="rect">
            <a:avLst/>
          </a:prstGeom>
          <a:noFill/>
        </p:spPr>
        <p:txBody>
          <a:bodyPr wrap="none" rtlCol="0" anchor="t"/>
          <a:lstStyle/>
          <a:p>
            <a:pPr marL="0" indent="0">
              <a:lnSpc>
                <a:spcPts val="2700"/>
              </a:lnSpc>
              <a:buNone/>
            </a:pPr>
            <a:r>
              <a:rPr lang="en-US" sz="2160" dirty="0">
                <a:solidFill>
                  <a:srgbClr val="FFFFFF"/>
                </a:solidFill>
                <a:latin typeface="Barlow" pitchFamily="34" charset="0"/>
                <a:ea typeface="Barlow" pitchFamily="34" charset="-122"/>
                <a:cs typeface="Barlow" pitchFamily="34" charset="-120"/>
              </a:rPr>
              <a:t>Sports and Leadership</a:t>
            </a:r>
            <a:endParaRPr lang="en-US" sz="2160" dirty="0"/>
          </a:p>
        </p:txBody>
      </p:sp>
      <p:sp>
        <p:nvSpPr>
          <p:cNvPr id="10" name="Text 7"/>
          <p:cNvSpPr/>
          <p:nvPr/>
        </p:nvSpPr>
        <p:spPr>
          <a:xfrm>
            <a:off x="9728835" y="2579727"/>
            <a:ext cx="3593902" cy="3555444"/>
          </a:xfrm>
          <a:prstGeom prst="rect">
            <a:avLst/>
          </a:prstGeom>
          <a:noFill/>
        </p:spPr>
        <p:txBody>
          <a:bodyPr wrap="square" rtlCol="0" anchor="t"/>
          <a:lstStyle/>
          <a:p>
            <a:pPr marL="0" indent="0">
              <a:lnSpc>
                <a:spcPts val="3110"/>
              </a:lnSpc>
              <a:buNone/>
            </a:pPr>
            <a:r>
              <a:rPr lang="en-US" sz="1945" dirty="0">
                <a:solidFill>
                  <a:srgbClr val="E5E0DF"/>
                </a:solidFill>
                <a:latin typeface="Barlow" pitchFamily="34" charset="0"/>
                <a:ea typeface="Barlow" pitchFamily="34" charset="-122"/>
                <a:cs typeface="Barlow" pitchFamily="34" charset="-120"/>
              </a:rPr>
              <a:t>As I entered my sophomore year, I discovered my love for sports. I joined the school's Table-tennis team and took part in various inter-school competitions. Tennis became my outlet, a way to release the stress that sometimes accompanied the demands of academics.</a:t>
            </a:r>
            <a:endParaRPr lang="en-US" sz="194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191718">
              <a:alpha val="75000"/>
            </a:srgbClr>
          </a:solidFill>
        </p:spPr>
      </p:sp>
      <p:sp>
        <p:nvSpPr>
          <p:cNvPr id="4" name="Text 1"/>
          <p:cNvSpPr/>
          <p:nvPr/>
        </p:nvSpPr>
        <p:spPr>
          <a:xfrm>
            <a:off x="2177534" y="581858"/>
            <a:ext cx="10038874" cy="587812"/>
          </a:xfrm>
          <a:prstGeom prst="rect">
            <a:avLst/>
          </a:prstGeom>
          <a:noFill/>
        </p:spPr>
        <p:txBody>
          <a:bodyPr wrap="none" rtlCol="0" anchor="t"/>
          <a:lstStyle/>
          <a:p>
            <a:pPr marL="0" indent="0">
              <a:lnSpc>
                <a:spcPts val="4630"/>
              </a:lnSpc>
              <a:buNone/>
            </a:pPr>
            <a:r>
              <a:rPr lang="en-US" sz="3705" dirty="0">
                <a:solidFill>
                  <a:srgbClr val="FFFFFF"/>
                </a:solidFill>
                <a:latin typeface="Barlow" pitchFamily="34" charset="0"/>
                <a:ea typeface="Barlow" pitchFamily="34" charset="-122"/>
                <a:cs typeface="Barlow" pitchFamily="34" charset="-120"/>
              </a:rPr>
              <a:t>Exploring Beyond the Classroom: Academic Trips</a:t>
            </a:r>
            <a:endParaRPr lang="en-US" sz="3705" dirty="0"/>
          </a:p>
        </p:txBody>
      </p:sp>
      <p:pic>
        <p:nvPicPr>
          <p:cNvPr id="5" name="Image 1" descr="preencoded.png"/>
          <p:cNvPicPr>
            <a:picLocks noChangeAspect="1"/>
          </p:cNvPicPr>
          <p:nvPr/>
        </p:nvPicPr>
        <p:blipFill>
          <a:blip r:embed="rId2"/>
          <a:stretch>
            <a:fillRect/>
          </a:stretch>
        </p:blipFill>
        <p:spPr>
          <a:xfrm>
            <a:off x="2177534" y="1592818"/>
            <a:ext cx="3213378" cy="1985962"/>
          </a:xfrm>
          <a:prstGeom prst="rect">
            <a:avLst/>
          </a:prstGeom>
        </p:spPr>
      </p:pic>
      <p:sp>
        <p:nvSpPr>
          <p:cNvPr id="6" name="Text 2"/>
          <p:cNvSpPr/>
          <p:nvPr/>
        </p:nvSpPr>
        <p:spPr>
          <a:xfrm>
            <a:off x="2177534" y="3843218"/>
            <a:ext cx="2351246" cy="293846"/>
          </a:xfrm>
          <a:prstGeom prst="rect">
            <a:avLst/>
          </a:prstGeom>
          <a:noFill/>
        </p:spPr>
        <p:txBody>
          <a:bodyPr wrap="none" rtlCol="0" anchor="t"/>
          <a:lstStyle/>
          <a:p>
            <a:pPr marL="0" indent="0" algn="l">
              <a:lnSpc>
                <a:spcPts val="2315"/>
              </a:lnSpc>
              <a:buNone/>
            </a:pPr>
            <a:r>
              <a:rPr lang="en-US" sz="1850" dirty="0">
                <a:solidFill>
                  <a:srgbClr val="E5E0DF"/>
                </a:solidFill>
                <a:latin typeface="Barlow" pitchFamily="34" charset="0"/>
                <a:ea typeface="Barlow" pitchFamily="34" charset="-122"/>
                <a:cs typeface="Barlow" pitchFamily="34" charset="-120"/>
              </a:rPr>
              <a:t>National Assembly</a:t>
            </a:r>
            <a:endParaRPr lang="en-US" sz="1850" dirty="0"/>
          </a:p>
        </p:txBody>
      </p:sp>
      <p:sp>
        <p:nvSpPr>
          <p:cNvPr id="7" name="Text 3"/>
          <p:cNvSpPr/>
          <p:nvPr/>
        </p:nvSpPr>
        <p:spPr>
          <a:xfrm>
            <a:off x="2177534" y="4263985"/>
            <a:ext cx="3213378" cy="3384947"/>
          </a:xfrm>
          <a:prstGeom prst="rect">
            <a:avLst/>
          </a:prstGeom>
          <a:noFill/>
        </p:spPr>
        <p:txBody>
          <a:bodyPr wrap="square" rtlCol="0" anchor="t"/>
          <a:lstStyle/>
          <a:p>
            <a:pPr marL="0" indent="0" algn="l">
              <a:lnSpc>
                <a:spcPts val="2665"/>
              </a:lnSpc>
              <a:buNone/>
            </a:pPr>
            <a:r>
              <a:rPr lang="en-US" sz="1665" dirty="0">
                <a:solidFill>
                  <a:srgbClr val="E5E0DF"/>
                </a:solidFill>
                <a:latin typeface="Barlow" pitchFamily="34" charset="0"/>
                <a:ea typeface="Barlow" pitchFamily="34" charset="-122"/>
                <a:cs typeface="Barlow" pitchFamily="34" charset="-120"/>
              </a:rPr>
              <a:t>In Form 4, I had the privilege of joining a history trip to the National Assembly in Nairobi. It was a day filled with awe and inspiration as we explored the heart of Kenya's political landscape. Walking through the corridors of power, we gained a first-hand understanding of our country's governance and the democratic process.</a:t>
            </a:r>
            <a:endParaRPr lang="en-US" sz="1665" dirty="0"/>
          </a:p>
        </p:txBody>
      </p:sp>
      <p:pic>
        <p:nvPicPr>
          <p:cNvPr id="8" name="Image 2" descr="preencoded.png"/>
          <p:cNvPicPr>
            <a:picLocks noChangeAspect="1"/>
          </p:cNvPicPr>
          <p:nvPr/>
        </p:nvPicPr>
        <p:blipFill>
          <a:blip r:embed="rId3"/>
          <a:stretch>
            <a:fillRect/>
          </a:stretch>
        </p:blipFill>
        <p:spPr>
          <a:xfrm>
            <a:off x="5708333" y="1592818"/>
            <a:ext cx="3213497" cy="1986082"/>
          </a:xfrm>
          <a:prstGeom prst="rect">
            <a:avLst/>
          </a:prstGeom>
        </p:spPr>
      </p:pic>
      <p:sp>
        <p:nvSpPr>
          <p:cNvPr id="9" name="Text 4"/>
          <p:cNvSpPr/>
          <p:nvPr/>
        </p:nvSpPr>
        <p:spPr>
          <a:xfrm>
            <a:off x="5708333" y="3843337"/>
            <a:ext cx="2351246" cy="293846"/>
          </a:xfrm>
          <a:prstGeom prst="rect">
            <a:avLst/>
          </a:prstGeom>
          <a:noFill/>
        </p:spPr>
        <p:txBody>
          <a:bodyPr wrap="none" rtlCol="0" anchor="t"/>
          <a:lstStyle/>
          <a:p>
            <a:pPr marL="0" indent="0" algn="l">
              <a:lnSpc>
                <a:spcPts val="2315"/>
              </a:lnSpc>
              <a:buNone/>
            </a:pPr>
            <a:r>
              <a:rPr lang="en-US" sz="1850" dirty="0">
                <a:solidFill>
                  <a:srgbClr val="E5E0DF"/>
                </a:solidFill>
                <a:latin typeface="Barlow" pitchFamily="34" charset="0"/>
                <a:ea typeface="Barlow" pitchFamily="34" charset="-122"/>
                <a:cs typeface="Barlow" pitchFamily="34" charset="-120"/>
              </a:rPr>
              <a:t>National Museum</a:t>
            </a:r>
            <a:endParaRPr lang="en-US" sz="1850" dirty="0"/>
          </a:p>
        </p:txBody>
      </p:sp>
      <p:sp>
        <p:nvSpPr>
          <p:cNvPr id="10" name="Text 5"/>
          <p:cNvSpPr/>
          <p:nvPr/>
        </p:nvSpPr>
        <p:spPr>
          <a:xfrm>
            <a:off x="5708333" y="4264104"/>
            <a:ext cx="3213497" cy="3046452"/>
          </a:xfrm>
          <a:prstGeom prst="rect">
            <a:avLst/>
          </a:prstGeom>
          <a:noFill/>
        </p:spPr>
        <p:txBody>
          <a:bodyPr wrap="square" rtlCol="0" anchor="t"/>
          <a:lstStyle/>
          <a:p>
            <a:pPr marL="0" indent="0" algn="l">
              <a:lnSpc>
                <a:spcPts val="2665"/>
              </a:lnSpc>
              <a:buNone/>
            </a:pPr>
            <a:r>
              <a:rPr lang="en-US" sz="1665" dirty="0">
                <a:solidFill>
                  <a:srgbClr val="E5E0DF"/>
                </a:solidFill>
                <a:latin typeface="Barlow" pitchFamily="34" charset="0"/>
                <a:ea typeface="Barlow" pitchFamily="34" charset="-122"/>
                <a:cs typeface="Barlow" pitchFamily="34" charset="-120"/>
              </a:rPr>
              <a:t>The National Museum trip was another unforgettable experience. We embarked on a journey through time, delving into the rich history and cultural heritage of Kenya. It was here that I realized the beauty of our diverse nation's history, traditions, and archaeological wonders.</a:t>
            </a:r>
            <a:endParaRPr lang="en-US" sz="1665" dirty="0"/>
          </a:p>
        </p:txBody>
      </p:sp>
      <p:pic>
        <p:nvPicPr>
          <p:cNvPr id="11" name="Image 3" descr="preencoded.png"/>
          <p:cNvPicPr>
            <a:picLocks noChangeAspect="1"/>
          </p:cNvPicPr>
          <p:nvPr/>
        </p:nvPicPr>
        <p:blipFill>
          <a:blip r:embed="rId4"/>
          <a:stretch>
            <a:fillRect/>
          </a:stretch>
        </p:blipFill>
        <p:spPr>
          <a:xfrm>
            <a:off x="9239250" y="1592818"/>
            <a:ext cx="3213497" cy="1986082"/>
          </a:xfrm>
          <a:prstGeom prst="rect">
            <a:avLst/>
          </a:prstGeom>
        </p:spPr>
      </p:pic>
      <p:sp>
        <p:nvSpPr>
          <p:cNvPr id="12" name="Text 6"/>
          <p:cNvSpPr/>
          <p:nvPr/>
        </p:nvSpPr>
        <p:spPr>
          <a:xfrm>
            <a:off x="9239250" y="3843337"/>
            <a:ext cx="2351246" cy="293846"/>
          </a:xfrm>
          <a:prstGeom prst="rect">
            <a:avLst/>
          </a:prstGeom>
          <a:noFill/>
        </p:spPr>
        <p:txBody>
          <a:bodyPr wrap="none" rtlCol="0" anchor="t"/>
          <a:lstStyle/>
          <a:p>
            <a:pPr marL="0" indent="0" algn="l">
              <a:lnSpc>
                <a:spcPts val="2315"/>
              </a:lnSpc>
              <a:buNone/>
            </a:pPr>
            <a:r>
              <a:rPr lang="en-US" sz="1850" dirty="0">
                <a:solidFill>
                  <a:srgbClr val="E5E0DF"/>
                </a:solidFill>
                <a:latin typeface="Barlow" pitchFamily="34" charset="0"/>
                <a:ea typeface="Barlow" pitchFamily="34" charset="-122"/>
                <a:cs typeface="Barlow" pitchFamily="34" charset="-120"/>
              </a:rPr>
              <a:t>Orphanage Visit</a:t>
            </a:r>
            <a:endParaRPr lang="en-US" sz="1850" dirty="0"/>
          </a:p>
        </p:txBody>
      </p:sp>
      <p:sp>
        <p:nvSpPr>
          <p:cNvPr id="13" name="Text 7"/>
          <p:cNvSpPr/>
          <p:nvPr/>
        </p:nvSpPr>
        <p:spPr>
          <a:xfrm>
            <a:off x="9239250" y="4264104"/>
            <a:ext cx="3213497" cy="2707958"/>
          </a:xfrm>
          <a:prstGeom prst="rect">
            <a:avLst/>
          </a:prstGeom>
          <a:noFill/>
        </p:spPr>
        <p:txBody>
          <a:bodyPr wrap="square" rtlCol="0" anchor="t"/>
          <a:lstStyle/>
          <a:p>
            <a:pPr marL="0" indent="0" algn="l">
              <a:lnSpc>
                <a:spcPts val="2665"/>
              </a:lnSpc>
              <a:buNone/>
            </a:pPr>
            <a:r>
              <a:rPr lang="en-US" sz="1665" dirty="0">
                <a:solidFill>
                  <a:srgbClr val="E5E0DF"/>
                </a:solidFill>
                <a:latin typeface="Barlow" pitchFamily="34" charset="0"/>
                <a:ea typeface="Barlow" pitchFamily="34" charset="-122"/>
                <a:cs typeface="Barlow" pitchFamily="34" charset="-120"/>
              </a:rPr>
              <a:t>In Form 3, we took a day to visit a local orphanage. This trip was more than just an outing; it was an opportunity to give back and connect with the less fortunate in our community. We engaged in activities, shared stories, and lent a helping hand to those in need.</a:t>
            </a:r>
            <a:endParaRPr lang="en-US" sz="166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04837" y="1089541"/>
            <a:ext cx="7934325" cy="960120"/>
          </a:xfrm>
          <a:prstGeom prst="rect">
            <a:avLst/>
          </a:prstGeom>
          <a:noFill/>
        </p:spPr>
        <p:txBody>
          <a:bodyPr wrap="square" rtlCol="0" anchor="t"/>
          <a:lstStyle/>
          <a:p>
            <a:pPr marL="0" indent="0">
              <a:lnSpc>
                <a:spcPts val="3780"/>
              </a:lnSpc>
              <a:buNone/>
            </a:pPr>
            <a:r>
              <a:rPr lang="en-US" sz="3025" dirty="0">
                <a:solidFill>
                  <a:srgbClr val="FFFFFF"/>
                </a:solidFill>
                <a:latin typeface="Barlow" pitchFamily="34" charset="0"/>
                <a:ea typeface="Barlow" pitchFamily="34" charset="-122"/>
                <a:cs typeface="Barlow" pitchFamily="34" charset="-120"/>
              </a:rPr>
              <a:t>University Journey: Dedan Kimathi University of Technology</a:t>
            </a:r>
            <a:endParaRPr lang="en-US" sz="3025" dirty="0"/>
          </a:p>
        </p:txBody>
      </p:sp>
      <p:sp>
        <p:nvSpPr>
          <p:cNvPr id="6" name="Shape 2"/>
          <p:cNvSpPr/>
          <p:nvPr/>
        </p:nvSpPr>
        <p:spPr>
          <a:xfrm>
            <a:off x="604837" y="2308860"/>
            <a:ext cx="7934325" cy="4831199"/>
          </a:xfrm>
          <a:prstGeom prst="roundRect">
            <a:avLst>
              <a:gd name="adj" fmla="val 1502"/>
            </a:avLst>
          </a:prstGeom>
          <a:noFill/>
          <a:ln w="7620">
            <a:solidFill>
              <a:srgbClr val="FFFFFF">
                <a:alpha val="24000"/>
              </a:srgbClr>
            </a:solidFill>
            <a:prstDash val="solid"/>
          </a:ln>
        </p:spPr>
      </p:sp>
      <p:sp>
        <p:nvSpPr>
          <p:cNvPr id="7" name="Shape 3"/>
          <p:cNvSpPr/>
          <p:nvPr/>
        </p:nvSpPr>
        <p:spPr>
          <a:xfrm>
            <a:off x="612458" y="2316480"/>
            <a:ext cx="7919085" cy="1605320"/>
          </a:xfrm>
          <a:prstGeom prst="rect">
            <a:avLst/>
          </a:prstGeom>
          <a:solidFill>
            <a:srgbClr val="FFFFFF">
              <a:alpha val="4000"/>
            </a:srgbClr>
          </a:solidFill>
        </p:spPr>
      </p:sp>
      <p:sp>
        <p:nvSpPr>
          <p:cNvPr id="8" name="Text 4"/>
          <p:cNvSpPr/>
          <p:nvPr/>
        </p:nvSpPr>
        <p:spPr>
          <a:xfrm>
            <a:off x="785217" y="2427684"/>
            <a:ext cx="3610213" cy="276582"/>
          </a:xfrm>
          <a:prstGeom prst="rect">
            <a:avLst/>
          </a:prstGeom>
          <a:noFill/>
        </p:spPr>
        <p:txBody>
          <a:bodyPr wrap="none" rtlCol="0" anchor="t"/>
          <a:lstStyle/>
          <a:p>
            <a:pPr marL="0" indent="0">
              <a:lnSpc>
                <a:spcPts val="2175"/>
              </a:lnSpc>
              <a:buNone/>
            </a:pPr>
            <a:r>
              <a:rPr lang="en-US" sz="1360" dirty="0">
                <a:solidFill>
                  <a:srgbClr val="E5E0DF"/>
                </a:solidFill>
                <a:latin typeface="Barlow" pitchFamily="34" charset="0"/>
                <a:ea typeface="Barlow" pitchFamily="34" charset="-122"/>
                <a:cs typeface="Barlow" pitchFamily="34" charset="-120"/>
              </a:rPr>
              <a:t>Academic Pursuits</a:t>
            </a:r>
            <a:endParaRPr lang="en-US" sz="1360" dirty="0"/>
          </a:p>
        </p:txBody>
      </p:sp>
      <p:sp>
        <p:nvSpPr>
          <p:cNvPr id="9" name="Text 5"/>
          <p:cNvSpPr/>
          <p:nvPr/>
        </p:nvSpPr>
        <p:spPr>
          <a:xfrm>
            <a:off x="4748570" y="2427684"/>
            <a:ext cx="3610213" cy="1382911"/>
          </a:xfrm>
          <a:prstGeom prst="rect">
            <a:avLst/>
          </a:prstGeom>
          <a:noFill/>
        </p:spPr>
        <p:txBody>
          <a:bodyPr wrap="square" rtlCol="0" anchor="t"/>
          <a:lstStyle/>
          <a:p>
            <a:pPr marL="0" indent="0">
              <a:lnSpc>
                <a:spcPts val="2175"/>
              </a:lnSpc>
              <a:buNone/>
            </a:pPr>
            <a:r>
              <a:rPr lang="en-US" sz="1360" dirty="0">
                <a:solidFill>
                  <a:srgbClr val="E5E0DF"/>
                </a:solidFill>
                <a:latin typeface="Barlow" pitchFamily="34" charset="0"/>
                <a:ea typeface="Barlow" pitchFamily="34" charset="-122"/>
                <a:cs typeface="Barlow" pitchFamily="34" charset="-120"/>
              </a:rPr>
              <a:t>My academic journey in university has been an exciting and intellectually stimulating one. Business Information Technology is a dynamic field that combines business management principles with cutting-edge technology.</a:t>
            </a:r>
            <a:endParaRPr lang="en-US" sz="1360" dirty="0"/>
          </a:p>
        </p:txBody>
      </p:sp>
      <p:sp>
        <p:nvSpPr>
          <p:cNvPr id="10" name="Shape 6"/>
          <p:cNvSpPr/>
          <p:nvPr/>
        </p:nvSpPr>
        <p:spPr>
          <a:xfrm>
            <a:off x="612458" y="3921800"/>
            <a:ext cx="7919085" cy="1605320"/>
          </a:xfrm>
          <a:prstGeom prst="rect">
            <a:avLst/>
          </a:prstGeom>
          <a:solidFill>
            <a:srgbClr val="000000">
              <a:alpha val="4000"/>
            </a:srgbClr>
          </a:solidFill>
        </p:spPr>
      </p:sp>
      <p:sp>
        <p:nvSpPr>
          <p:cNvPr id="11" name="Text 7"/>
          <p:cNvSpPr/>
          <p:nvPr/>
        </p:nvSpPr>
        <p:spPr>
          <a:xfrm>
            <a:off x="785217" y="4033004"/>
            <a:ext cx="3610213" cy="276582"/>
          </a:xfrm>
          <a:prstGeom prst="rect">
            <a:avLst/>
          </a:prstGeom>
          <a:noFill/>
        </p:spPr>
        <p:txBody>
          <a:bodyPr wrap="none" rtlCol="0" anchor="t"/>
          <a:lstStyle/>
          <a:p>
            <a:pPr marL="0" indent="0">
              <a:lnSpc>
                <a:spcPts val="2175"/>
              </a:lnSpc>
              <a:buNone/>
            </a:pPr>
            <a:r>
              <a:rPr lang="en-US" sz="1360" dirty="0">
                <a:solidFill>
                  <a:srgbClr val="E5E0DF"/>
                </a:solidFill>
                <a:latin typeface="Barlow" pitchFamily="34" charset="0"/>
                <a:ea typeface="Barlow" pitchFamily="34" charset="-122"/>
                <a:cs typeface="Barlow" pitchFamily="34" charset="-120"/>
              </a:rPr>
              <a:t>Research and Innovation</a:t>
            </a:r>
            <a:endParaRPr lang="en-US" sz="1360" dirty="0"/>
          </a:p>
        </p:txBody>
      </p:sp>
      <p:sp>
        <p:nvSpPr>
          <p:cNvPr id="12" name="Text 8"/>
          <p:cNvSpPr/>
          <p:nvPr/>
        </p:nvSpPr>
        <p:spPr>
          <a:xfrm>
            <a:off x="4748570" y="4033004"/>
            <a:ext cx="3610213" cy="1382911"/>
          </a:xfrm>
          <a:prstGeom prst="rect">
            <a:avLst/>
          </a:prstGeom>
          <a:noFill/>
        </p:spPr>
        <p:txBody>
          <a:bodyPr wrap="square" rtlCol="0" anchor="t"/>
          <a:lstStyle/>
          <a:p>
            <a:pPr marL="0" indent="0">
              <a:lnSpc>
                <a:spcPts val="2175"/>
              </a:lnSpc>
              <a:buNone/>
            </a:pPr>
            <a:r>
              <a:rPr lang="en-US" sz="1360" dirty="0">
                <a:solidFill>
                  <a:srgbClr val="E5E0DF"/>
                </a:solidFill>
                <a:latin typeface="Barlow" pitchFamily="34" charset="0"/>
                <a:ea typeface="Barlow" pitchFamily="34" charset="-122"/>
                <a:cs typeface="Barlow" pitchFamily="34" charset="-120"/>
              </a:rPr>
              <a:t>In the world of Business Information Technology, research and innovation are paramount. My involvement in research projects and innovative initiatives allowed me to delve deeper into this dynamic field.</a:t>
            </a:r>
            <a:endParaRPr lang="en-US" sz="1360" dirty="0"/>
          </a:p>
        </p:txBody>
      </p:sp>
      <p:sp>
        <p:nvSpPr>
          <p:cNvPr id="13" name="Shape 9"/>
          <p:cNvSpPr/>
          <p:nvPr/>
        </p:nvSpPr>
        <p:spPr>
          <a:xfrm>
            <a:off x="612458" y="5527119"/>
            <a:ext cx="7919085" cy="1605320"/>
          </a:xfrm>
          <a:prstGeom prst="rect">
            <a:avLst/>
          </a:prstGeom>
          <a:solidFill>
            <a:srgbClr val="FFFFFF">
              <a:alpha val="4000"/>
            </a:srgbClr>
          </a:solidFill>
        </p:spPr>
      </p:sp>
      <p:sp>
        <p:nvSpPr>
          <p:cNvPr id="14" name="Text 10"/>
          <p:cNvSpPr/>
          <p:nvPr/>
        </p:nvSpPr>
        <p:spPr>
          <a:xfrm>
            <a:off x="785217" y="5638324"/>
            <a:ext cx="3610213" cy="276582"/>
          </a:xfrm>
          <a:prstGeom prst="rect">
            <a:avLst/>
          </a:prstGeom>
          <a:noFill/>
        </p:spPr>
        <p:txBody>
          <a:bodyPr wrap="none" rtlCol="0" anchor="t"/>
          <a:lstStyle/>
          <a:p>
            <a:pPr marL="0" indent="0">
              <a:lnSpc>
                <a:spcPts val="2175"/>
              </a:lnSpc>
              <a:buNone/>
            </a:pPr>
            <a:r>
              <a:rPr lang="en-US" sz="1360" dirty="0">
                <a:solidFill>
                  <a:srgbClr val="E5E0DF"/>
                </a:solidFill>
                <a:latin typeface="Barlow" pitchFamily="34" charset="0"/>
                <a:ea typeface="Barlow" pitchFamily="34" charset="-122"/>
                <a:cs typeface="Barlow" pitchFamily="34" charset="-120"/>
              </a:rPr>
              <a:t>Extracurricular Activities</a:t>
            </a:r>
            <a:endParaRPr lang="en-US" sz="1360" dirty="0"/>
          </a:p>
        </p:txBody>
      </p:sp>
      <p:sp>
        <p:nvSpPr>
          <p:cNvPr id="15" name="Text 11"/>
          <p:cNvSpPr/>
          <p:nvPr/>
        </p:nvSpPr>
        <p:spPr>
          <a:xfrm>
            <a:off x="4748570" y="5638324"/>
            <a:ext cx="3610213" cy="1382911"/>
          </a:xfrm>
          <a:prstGeom prst="rect">
            <a:avLst/>
          </a:prstGeom>
          <a:noFill/>
        </p:spPr>
        <p:txBody>
          <a:bodyPr wrap="square" rtlCol="0" anchor="t"/>
          <a:lstStyle/>
          <a:p>
            <a:pPr marL="0" indent="0">
              <a:lnSpc>
                <a:spcPts val="2175"/>
              </a:lnSpc>
              <a:buNone/>
            </a:pPr>
            <a:r>
              <a:rPr lang="en-US" sz="1360" dirty="0">
                <a:solidFill>
                  <a:srgbClr val="E5E0DF"/>
                </a:solidFill>
                <a:latin typeface="Barlow" pitchFamily="34" charset="0"/>
                <a:ea typeface="Barlow" pitchFamily="34" charset="-122"/>
                <a:cs typeface="Barlow" pitchFamily="34" charset="-120"/>
              </a:rPr>
              <a:t>Beyond academics, I immersed myself in a range of extracurricular activities at the university. I joined the university's DSAIC club, which provided a platform for like-minded students to exchange ideas and develop technical skills.</a:t>
            </a:r>
            <a:endParaRPr lang="en-US" sz="136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1113770"/>
          </a:xfrm>
          <a:prstGeom prst="rect">
            <a:avLst/>
          </a:prstGeom>
          <a:solidFill>
            <a:srgbClr val="191718">
              <a:alpha val="75000"/>
            </a:srgbClr>
          </a:solidFill>
        </p:spPr>
      </p:sp>
      <p:pic>
        <p:nvPicPr>
          <p:cNvPr id="4" name="Image 1" descr="preencoded.png"/>
          <p:cNvPicPr>
            <a:picLocks noChangeAspect="1"/>
          </p:cNvPicPr>
          <p:nvPr/>
        </p:nvPicPr>
        <p:blipFill>
          <a:blip r:embed="rId2"/>
          <a:stretch>
            <a:fillRect/>
          </a:stretch>
        </p:blipFill>
        <p:spPr>
          <a:xfrm>
            <a:off x="0" y="0"/>
            <a:ext cx="5486400" cy="11113770"/>
          </a:xfrm>
          <a:prstGeom prst="rect">
            <a:avLst/>
          </a:prstGeom>
        </p:spPr>
      </p:pic>
      <p:sp>
        <p:nvSpPr>
          <p:cNvPr id="5" name="Text 1"/>
          <p:cNvSpPr/>
          <p:nvPr/>
        </p:nvSpPr>
        <p:spPr>
          <a:xfrm>
            <a:off x="6091238" y="475178"/>
            <a:ext cx="7934325" cy="960120"/>
          </a:xfrm>
          <a:prstGeom prst="rect">
            <a:avLst/>
          </a:prstGeom>
          <a:noFill/>
        </p:spPr>
        <p:txBody>
          <a:bodyPr wrap="square" rtlCol="0" anchor="t"/>
          <a:lstStyle/>
          <a:p>
            <a:pPr marL="0" indent="0">
              <a:lnSpc>
                <a:spcPts val="3780"/>
              </a:lnSpc>
              <a:buNone/>
            </a:pPr>
            <a:r>
              <a:rPr lang="en-US" sz="3025" dirty="0">
                <a:solidFill>
                  <a:srgbClr val="FFFFFF"/>
                </a:solidFill>
                <a:latin typeface="Barlow" pitchFamily="34" charset="0"/>
                <a:ea typeface="Barlow" pitchFamily="34" charset="-122"/>
                <a:cs typeface="Barlow" pitchFamily="34" charset="-120"/>
              </a:rPr>
              <a:t>Pursuing Faith and Community Service in University</a:t>
            </a:r>
            <a:endParaRPr lang="en-US" sz="3025" dirty="0"/>
          </a:p>
        </p:txBody>
      </p:sp>
      <p:pic>
        <p:nvPicPr>
          <p:cNvPr id="6" name="Image 2" descr="preencoded.png"/>
          <p:cNvPicPr>
            <a:picLocks noChangeAspect="1"/>
          </p:cNvPicPr>
          <p:nvPr/>
        </p:nvPicPr>
        <p:blipFill>
          <a:blip r:embed="rId3"/>
          <a:stretch>
            <a:fillRect/>
          </a:stretch>
        </p:blipFill>
        <p:spPr>
          <a:xfrm>
            <a:off x="6091238" y="1694498"/>
            <a:ext cx="431959" cy="431959"/>
          </a:xfrm>
          <a:prstGeom prst="rect">
            <a:avLst/>
          </a:prstGeom>
        </p:spPr>
      </p:pic>
      <p:sp>
        <p:nvSpPr>
          <p:cNvPr id="7" name="Text 2"/>
          <p:cNvSpPr/>
          <p:nvPr/>
        </p:nvSpPr>
        <p:spPr>
          <a:xfrm>
            <a:off x="6091238" y="2299216"/>
            <a:ext cx="1920240" cy="240030"/>
          </a:xfrm>
          <a:prstGeom prst="rect">
            <a:avLst/>
          </a:prstGeom>
          <a:noFill/>
        </p:spPr>
        <p:txBody>
          <a:bodyPr wrap="none" rtlCol="0" anchor="t"/>
          <a:lstStyle/>
          <a:p>
            <a:pPr marL="0" indent="0" algn="l">
              <a:lnSpc>
                <a:spcPts val="1890"/>
              </a:lnSpc>
              <a:buNone/>
            </a:pPr>
            <a:r>
              <a:rPr lang="en-US" sz="1510" dirty="0">
                <a:solidFill>
                  <a:srgbClr val="E5E0DF"/>
                </a:solidFill>
                <a:latin typeface="Barlow" pitchFamily="34" charset="0"/>
                <a:ea typeface="Barlow" pitchFamily="34" charset="-122"/>
                <a:cs typeface="Barlow" pitchFamily="34" charset="-120"/>
              </a:rPr>
              <a:t>Deepening My Faith</a:t>
            </a:r>
            <a:endParaRPr lang="en-US" sz="1510" dirty="0"/>
          </a:p>
        </p:txBody>
      </p:sp>
      <p:sp>
        <p:nvSpPr>
          <p:cNvPr id="8" name="Text 3"/>
          <p:cNvSpPr/>
          <p:nvPr/>
        </p:nvSpPr>
        <p:spPr>
          <a:xfrm>
            <a:off x="6091238" y="2642830"/>
            <a:ext cx="7934325" cy="1106329"/>
          </a:xfrm>
          <a:prstGeom prst="rect">
            <a:avLst/>
          </a:prstGeom>
          <a:noFill/>
        </p:spPr>
        <p:txBody>
          <a:bodyPr wrap="square" rtlCol="0" anchor="t"/>
          <a:lstStyle/>
          <a:p>
            <a:pPr marL="0" indent="0" algn="l">
              <a:lnSpc>
                <a:spcPts val="2175"/>
              </a:lnSpc>
              <a:buNone/>
            </a:pPr>
            <a:r>
              <a:rPr lang="en-US" sz="1360" dirty="0">
                <a:solidFill>
                  <a:srgbClr val="E5E0DF"/>
                </a:solidFill>
                <a:latin typeface="Barlow" pitchFamily="34" charset="0"/>
                <a:ea typeface="Barlow" pitchFamily="34" charset="-122"/>
                <a:cs typeface="Barlow" pitchFamily="34" charset="-120"/>
              </a:rPr>
              <a:t>In university, I sought opportunities to further explore and strengthen my Christian faith. The campus had a vibrant Christian Union, and I eagerly became a part of it. Attending Christian Service on campus and participating in spiritual events allowed me to connect with like-minded peers who shared a common belief and a commitment to their faith.</a:t>
            </a:r>
            <a:endParaRPr lang="en-US" sz="1360" dirty="0"/>
          </a:p>
        </p:txBody>
      </p:sp>
      <p:pic>
        <p:nvPicPr>
          <p:cNvPr id="9" name="Image 3" descr="preencoded.png"/>
          <p:cNvPicPr>
            <a:picLocks noChangeAspect="1"/>
          </p:cNvPicPr>
          <p:nvPr/>
        </p:nvPicPr>
        <p:blipFill>
          <a:blip r:embed="rId4"/>
          <a:stretch>
            <a:fillRect/>
          </a:stretch>
        </p:blipFill>
        <p:spPr>
          <a:xfrm>
            <a:off x="6091238" y="4267557"/>
            <a:ext cx="431959" cy="431959"/>
          </a:xfrm>
          <a:prstGeom prst="rect">
            <a:avLst/>
          </a:prstGeom>
        </p:spPr>
      </p:pic>
      <p:sp>
        <p:nvSpPr>
          <p:cNvPr id="10" name="Text 4"/>
          <p:cNvSpPr/>
          <p:nvPr/>
        </p:nvSpPr>
        <p:spPr>
          <a:xfrm>
            <a:off x="6091238" y="4872276"/>
            <a:ext cx="3168610" cy="240030"/>
          </a:xfrm>
          <a:prstGeom prst="rect">
            <a:avLst/>
          </a:prstGeom>
          <a:noFill/>
        </p:spPr>
        <p:txBody>
          <a:bodyPr wrap="none" rtlCol="0" anchor="t"/>
          <a:lstStyle/>
          <a:p>
            <a:pPr marL="0" indent="0" algn="l">
              <a:lnSpc>
                <a:spcPts val="1890"/>
              </a:lnSpc>
              <a:buNone/>
            </a:pPr>
            <a:r>
              <a:rPr lang="en-US" sz="1510" dirty="0">
                <a:solidFill>
                  <a:srgbClr val="E5E0DF"/>
                </a:solidFill>
                <a:latin typeface="Barlow" pitchFamily="34" charset="0"/>
                <a:ea typeface="Barlow" pitchFamily="34" charset="-122"/>
                <a:cs typeface="Barlow" pitchFamily="34" charset="-120"/>
              </a:rPr>
              <a:t>Involvement in Christian Union Groups</a:t>
            </a:r>
            <a:endParaRPr lang="en-US" sz="1510" dirty="0"/>
          </a:p>
        </p:txBody>
      </p:sp>
      <p:sp>
        <p:nvSpPr>
          <p:cNvPr id="11" name="Text 5"/>
          <p:cNvSpPr/>
          <p:nvPr/>
        </p:nvSpPr>
        <p:spPr>
          <a:xfrm>
            <a:off x="6091238" y="5215890"/>
            <a:ext cx="7934325" cy="829747"/>
          </a:xfrm>
          <a:prstGeom prst="rect">
            <a:avLst/>
          </a:prstGeom>
          <a:noFill/>
        </p:spPr>
        <p:txBody>
          <a:bodyPr wrap="square" rtlCol="0" anchor="t"/>
          <a:lstStyle/>
          <a:p>
            <a:pPr marL="0" indent="0" algn="l">
              <a:lnSpc>
                <a:spcPts val="2175"/>
              </a:lnSpc>
              <a:buNone/>
            </a:pPr>
            <a:r>
              <a:rPr lang="en-US" sz="1360" dirty="0">
                <a:solidFill>
                  <a:srgbClr val="E5E0DF"/>
                </a:solidFill>
                <a:latin typeface="Barlow" pitchFamily="34" charset="0"/>
                <a:ea typeface="Barlow" pitchFamily="34" charset="-122"/>
                <a:cs typeface="Barlow" pitchFamily="34" charset="-120"/>
              </a:rPr>
              <a:t>I joined the Christian Union Association at the university, which provided a platform for spiritual growth and community service. As a member, I actively participated in organizing prayer sessions, retreats, and discussions that allowed us to explore our faith more deeply.</a:t>
            </a:r>
            <a:endParaRPr lang="en-US" sz="1360" dirty="0"/>
          </a:p>
        </p:txBody>
      </p:sp>
      <p:pic>
        <p:nvPicPr>
          <p:cNvPr id="12" name="Image 4" descr="preencoded.png"/>
          <p:cNvPicPr>
            <a:picLocks noChangeAspect="1"/>
          </p:cNvPicPr>
          <p:nvPr/>
        </p:nvPicPr>
        <p:blipFill>
          <a:blip r:embed="rId5"/>
          <a:stretch>
            <a:fillRect/>
          </a:stretch>
        </p:blipFill>
        <p:spPr>
          <a:xfrm>
            <a:off x="6091238" y="6564035"/>
            <a:ext cx="431959" cy="431959"/>
          </a:xfrm>
          <a:prstGeom prst="rect">
            <a:avLst/>
          </a:prstGeom>
        </p:spPr>
      </p:pic>
      <p:sp>
        <p:nvSpPr>
          <p:cNvPr id="13" name="Text 6"/>
          <p:cNvSpPr/>
          <p:nvPr/>
        </p:nvSpPr>
        <p:spPr>
          <a:xfrm>
            <a:off x="6091238" y="7168753"/>
            <a:ext cx="1920240" cy="240030"/>
          </a:xfrm>
          <a:prstGeom prst="rect">
            <a:avLst/>
          </a:prstGeom>
          <a:noFill/>
        </p:spPr>
        <p:txBody>
          <a:bodyPr wrap="none" rtlCol="0" anchor="t"/>
          <a:lstStyle/>
          <a:p>
            <a:pPr marL="0" indent="0" algn="l">
              <a:lnSpc>
                <a:spcPts val="1890"/>
              </a:lnSpc>
              <a:buNone/>
            </a:pPr>
            <a:r>
              <a:rPr lang="en-US" sz="1510" dirty="0">
                <a:solidFill>
                  <a:srgbClr val="E5E0DF"/>
                </a:solidFill>
                <a:latin typeface="Barlow" pitchFamily="34" charset="0"/>
                <a:ea typeface="Barlow" pitchFamily="34" charset="-122"/>
                <a:cs typeface="Barlow" pitchFamily="34" charset="-120"/>
              </a:rPr>
              <a:t>Joy in Giving Back</a:t>
            </a:r>
            <a:endParaRPr lang="en-US" sz="1510" dirty="0"/>
          </a:p>
        </p:txBody>
      </p:sp>
      <p:sp>
        <p:nvSpPr>
          <p:cNvPr id="14" name="Text 7"/>
          <p:cNvSpPr/>
          <p:nvPr/>
        </p:nvSpPr>
        <p:spPr>
          <a:xfrm>
            <a:off x="6091238" y="7512368"/>
            <a:ext cx="7934325" cy="1106329"/>
          </a:xfrm>
          <a:prstGeom prst="rect">
            <a:avLst/>
          </a:prstGeom>
          <a:noFill/>
        </p:spPr>
        <p:txBody>
          <a:bodyPr wrap="square" rtlCol="0" anchor="t"/>
          <a:lstStyle/>
          <a:p>
            <a:pPr marL="0" indent="0" algn="l">
              <a:lnSpc>
                <a:spcPts val="2175"/>
              </a:lnSpc>
              <a:buNone/>
            </a:pPr>
            <a:r>
              <a:rPr lang="en-US" sz="1360" dirty="0">
                <a:solidFill>
                  <a:srgbClr val="E5E0DF"/>
                </a:solidFill>
                <a:latin typeface="Barlow" pitchFamily="34" charset="0"/>
                <a:ea typeface="Barlow" pitchFamily="34" charset="-122"/>
                <a:cs typeface="Barlow" pitchFamily="34" charset="-120"/>
              </a:rPr>
              <a:t>Participating in community service was a source of immense joy and fulfilment. We organized food drives, visited orphanages, and contributed to local development projects. These experiences reminded me of the importance of empathy and kindness and reinforced my commitment to making a positive impact on the lives of others.</a:t>
            </a:r>
            <a:endParaRPr lang="en-US" sz="1360" dirty="0"/>
          </a:p>
        </p:txBody>
      </p:sp>
      <p:pic>
        <p:nvPicPr>
          <p:cNvPr id="15" name="Image 5" descr="preencoded.png"/>
          <p:cNvPicPr>
            <a:picLocks noChangeAspect="1"/>
          </p:cNvPicPr>
          <p:nvPr/>
        </p:nvPicPr>
        <p:blipFill>
          <a:blip r:embed="rId6"/>
          <a:stretch>
            <a:fillRect/>
          </a:stretch>
        </p:blipFill>
        <p:spPr>
          <a:xfrm>
            <a:off x="6091238" y="9137094"/>
            <a:ext cx="431959" cy="431959"/>
          </a:xfrm>
          <a:prstGeom prst="rect">
            <a:avLst/>
          </a:prstGeom>
        </p:spPr>
      </p:pic>
      <p:sp>
        <p:nvSpPr>
          <p:cNvPr id="16" name="Text 8"/>
          <p:cNvSpPr/>
          <p:nvPr/>
        </p:nvSpPr>
        <p:spPr>
          <a:xfrm>
            <a:off x="6091238" y="9741813"/>
            <a:ext cx="2600325" cy="240030"/>
          </a:xfrm>
          <a:prstGeom prst="rect">
            <a:avLst/>
          </a:prstGeom>
          <a:noFill/>
        </p:spPr>
        <p:txBody>
          <a:bodyPr wrap="none" rtlCol="0" anchor="t"/>
          <a:lstStyle/>
          <a:p>
            <a:pPr marL="0" indent="0" algn="l">
              <a:lnSpc>
                <a:spcPts val="1890"/>
              </a:lnSpc>
              <a:buNone/>
            </a:pPr>
            <a:r>
              <a:rPr lang="en-US" sz="1510" dirty="0">
                <a:solidFill>
                  <a:srgbClr val="E5E0DF"/>
                </a:solidFill>
                <a:latin typeface="Barlow" pitchFamily="34" charset="0"/>
                <a:ea typeface="Barlow" pitchFamily="34" charset="-122"/>
                <a:cs typeface="Barlow" pitchFamily="34" charset="-120"/>
              </a:rPr>
              <a:t>Balancing Faith and Academics</a:t>
            </a:r>
            <a:endParaRPr lang="en-US" sz="1510" dirty="0"/>
          </a:p>
        </p:txBody>
      </p:sp>
      <p:sp>
        <p:nvSpPr>
          <p:cNvPr id="17" name="Text 9"/>
          <p:cNvSpPr/>
          <p:nvPr/>
        </p:nvSpPr>
        <p:spPr>
          <a:xfrm>
            <a:off x="6091238" y="10085427"/>
            <a:ext cx="7934325" cy="553164"/>
          </a:xfrm>
          <a:prstGeom prst="rect">
            <a:avLst/>
          </a:prstGeom>
          <a:noFill/>
        </p:spPr>
        <p:txBody>
          <a:bodyPr wrap="square" rtlCol="0" anchor="t"/>
          <a:lstStyle/>
          <a:p>
            <a:pPr marL="0" indent="0" algn="l">
              <a:lnSpc>
                <a:spcPts val="2175"/>
              </a:lnSpc>
              <a:buNone/>
            </a:pPr>
            <a:r>
              <a:rPr lang="en-US" sz="1360" dirty="0">
                <a:solidFill>
                  <a:srgbClr val="E5E0DF"/>
                </a:solidFill>
                <a:latin typeface="Barlow" pitchFamily="34" charset="0"/>
                <a:ea typeface="Barlow" pitchFamily="34" charset="-122"/>
                <a:cs typeface="Barlow" pitchFamily="34" charset="-120"/>
              </a:rPr>
              <a:t>Balancing my faith, academics, and community service was a rewarding challenge. It taught me valuable lessons in time management, organization, and the importance of prioritizing my commitments.</a:t>
            </a:r>
            <a:endParaRPr lang="en-US" sz="136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9610</Words>
  <Application>WPS Presentation</Application>
  <PresentationFormat>On-screen Show (16:9)</PresentationFormat>
  <Paragraphs>152</Paragraphs>
  <Slides>10</Slides>
  <Notes>10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vt:i4>
      </vt:variant>
    </vt:vector>
  </HeadingPairs>
  <TitlesOfParts>
    <vt:vector size="22" baseType="lpstr">
      <vt:lpstr>Arial</vt:lpstr>
      <vt:lpstr>SimSun</vt:lpstr>
      <vt:lpstr>Wingdings</vt:lpstr>
      <vt:lpstr>Barlow</vt:lpstr>
      <vt:lpstr>Segoe Print</vt:lpstr>
      <vt:lpstr>Barlow</vt:lpstr>
      <vt:lpstr>Barlow</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yobi</cp:lastModifiedBy>
  <cp:revision>4</cp:revision>
  <dcterms:created xsi:type="dcterms:W3CDTF">2024-07-23T16:41:00Z</dcterms:created>
  <dcterms:modified xsi:type="dcterms:W3CDTF">2024-07-23T17:12:24Z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202D8606FE7649AE8B9F00146AFBBCDF_12</vt:lpwstr>
  </property>
  <property fmtid="{D5CDD505-2E9C-101B-9397-08002B2CF9AE}" pid="3" name="KSOProductBuildVer">
    <vt:lpwstr>1033-12.2.0.17153</vt:lpwstr>
  </property>
</Properties>
</file>